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0" r:id="rId2"/>
    <p:sldId id="353" r:id="rId3"/>
    <p:sldId id="352" r:id="rId4"/>
    <p:sldId id="325" r:id="rId5"/>
    <p:sldId id="339" r:id="rId6"/>
    <p:sldId id="340" r:id="rId7"/>
    <p:sldId id="341" r:id="rId8"/>
    <p:sldId id="311" r:id="rId9"/>
    <p:sldId id="362" r:id="rId10"/>
    <p:sldId id="363" r:id="rId11"/>
    <p:sldId id="364" r:id="rId12"/>
    <p:sldId id="365" r:id="rId13"/>
    <p:sldId id="366" r:id="rId14"/>
    <p:sldId id="367" r:id="rId15"/>
    <p:sldId id="354" r:id="rId16"/>
    <p:sldId id="342" r:id="rId17"/>
    <p:sldId id="349" r:id="rId18"/>
    <p:sldId id="344" r:id="rId19"/>
    <p:sldId id="345" r:id="rId20"/>
    <p:sldId id="359" r:id="rId21"/>
    <p:sldId id="360" r:id="rId22"/>
    <p:sldId id="348" r:id="rId23"/>
    <p:sldId id="350" r:id="rId24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6699"/>
    <a:srgbClr val="FF0000"/>
    <a:srgbClr val="CCECFF"/>
    <a:srgbClr val="B58E67"/>
    <a:srgbClr val="8CD01E"/>
    <a:srgbClr val="CCB29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2" autoAdjust="0"/>
    <p:restoredTop sz="97205" autoAdjust="0"/>
  </p:normalViewPr>
  <p:slideViewPr>
    <p:cSldViewPr>
      <p:cViewPr varScale="1">
        <p:scale>
          <a:sx n="107" d="100"/>
          <a:sy n="107" d="100"/>
        </p:scale>
        <p:origin x="20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2934" y="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1A5D80-8D7F-4CE1-9EF0-3AB98D2856CD}" type="datetimeFigureOut">
              <a:rPr lang="de-DE"/>
              <a:pPr>
                <a:defRPr/>
              </a:pPr>
              <a:t>19.12.2023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B8D6352-5F79-478A-8ECC-86F748EBBF8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55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5" tIns="49523" rIns="99045" bIns="49523" rtlCol="0"/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5" tIns="49523" rIns="99045" bIns="49523" rtlCol="0"/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A492175F-D792-48F6-A6C8-2281742D7D01}" type="datetimeFigureOut">
              <a:rPr lang="de-DE"/>
              <a:pPr>
                <a:defRPr/>
              </a:pPr>
              <a:t>19.12.2023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5" tIns="49523" rIns="99045" bIns="4952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5" tIns="49523" rIns="99045" bIns="49523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5" tIns="49523" rIns="99045" bIns="49523" rtlCol="0" anchor="b"/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5" tIns="49523" rIns="99045" bIns="495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69A6563-B604-4D8B-AA21-B5BF2BFB0D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659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5135DD-4685-407D-878E-806F5DF00BAC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0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D9D00-7258-4D52-BAB8-BE3F99E08FA1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3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4AE2FA-E8AB-4EB8-A42E-327D223089F5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8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51C12A-28D2-4D28-8B9B-C2190CB6DEAD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63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BD2FC-B7AA-496E-A3B6-A96524C8E775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86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B88886-E5C3-480B-900D-C847D46EB788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85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41BFBE-78FD-4126-8F59-760915E5517A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63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61D9A3-0534-4146-8A6C-E7D4BCB2DEAD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01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EF8FF2-1F63-491A-A5CE-42144DE4E925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7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BD84A9-BAA9-4A36-8563-72FE0BAC7689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17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E0048E-8ECA-4D31-BD48-5CE9E36F4AF7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9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296830-BABA-44CA-90A1-A70F75FFFC0D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8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3493D7-A993-4F29-8F4B-D1FB6FFED084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37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7B3C8-8CD1-4082-BD3A-D354152F2A83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34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0EC95D-9D84-4F9F-B855-447F3488604D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47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A674C9-62AC-4581-A84C-C259888690A9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6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68676-2CCB-4855-89C6-3705FB80232C}" type="slidenum">
              <a:rPr lang="de-DE" altLang="de-DE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de-DE" altLang="de-DE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7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6BC3-E071-404F-8482-27078285D10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200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0FDD6-5366-42E6-BE2D-A003BC9493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474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6136-A438-4318-B35D-90BAB09588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435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8F7B-B6C7-4217-A60C-80B249E185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511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D1D82-6F21-4EE4-BCF1-945445E343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100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A2D9D-4999-4E97-A86E-B96FBACA67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9952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91220-9AD2-4BF6-930D-7325B2071A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912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903F-0B2B-4E94-A2EC-1ACF043DC923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07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Z:\04 GrafikArt\Logos\EuropaKontur grau 01.jpg"/>
          <p:cNvPicPr preferRelativeResize="0">
            <a:picLocks noChangeAspect="1" noChangeArrowheads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85750"/>
            <a:ext cx="6192838" cy="583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357938"/>
            <a:ext cx="1119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4143375" y="6357938"/>
            <a:ext cx="4643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200" b="1" dirty="0">
                <a:solidFill>
                  <a:srgbClr val="336699"/>
                </a:solidFill>
              </a:rPr>
              <a:t>Erasmus-Programm 2024/25</a:t>
            </a:r>
          </a:p>
          <a:p>
            <a:pPr algn="r" eaLnBrk="1" hangingPunct="1">
              <a:defRPr/>
            </a:pPr>
            <a:endParaRPr lang="de-DE" altLang="de-DE" sz="1200" b="1" dirty="0">
              <a:solidFill>
                <a:srgbClr val="336699"/>
              </a:solidFill>
            </a:endParaRPr>
          </a:p>
        </p:txBody>
      </p:sp>
      <p:cxnSp>
        <p:nvCxnSpPr>
          <p:cNvPr id="5" name="Gerade Verbindung 13"/>
          <p:cNvCxnSpPr/>
          <p:nvPr userDrawn="1"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Z:\04 GrafikArt\Logos\EuropaKontur grau 01.jpg"/>
          <p:cNvPicPr preferRelativeResize="0">
            <a:picLocks noChangeAspect="1" noChangeArrowheads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85750"/>
            <a:ext cx="6192838" cy="583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357938"/>
            <a:ext cx="1119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Gerade Verbindung 18"/>
          <p:cNvCxnSpPr/>
          <p:nvPr userDrawn="1"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41"/>
          <p:cNvGraphicFramePr>
            <a:graphicFrameLocks noChangeAspect="1"/>
          </p:cNvGraphicFramePr>
          <p:nvPr userDrawn="1"/>
        </p:nvGraphicFramePr>
        <p:xfrm>
          <a:off x="2071688" y="2571750"/>
          <a:ext cx="928687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Image" r:id="rId5" imgW="1188421" imgH="1694548" progId="Photoshop.Image.6">
                  <p:embed/>
                </p:oleObj>
              </mc:Choice>
              <mc:Fallback>
                <p:oleObj name="Image" r:id="rId5" imgW="1188421" imgH="1694548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3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571750"/>
                        <a:ext cx="928687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91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82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1D85-346A-49C3-93E0-CC823AD50D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72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Z:\04 GrafikArt\Logos\EuropaKontur grau 01.jpg"/>
          <p:cNvPicPr preferRelativeResize="0">
            <a:picLocks noChangeAspect="1" noChangeArrowheads="1"/>
          </p:cNvPicPr>
          <p:nvPr userDrawn="1"/>
        </p:nvPicPr>
        <p:blipFill>
          <a:blip r:embed="rId1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85750"/>
            <a:ext cx="6192838" cy="583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62BD1A2-B8E0-481A-A846-6A0FC1CB8C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1032" name="Picture 5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357938"/>
            <a:ext cx="1119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feld 14"/>
          <p:cNvSpPr txBox="1">
            <a:spLocks noChangeArrowheads="1"/>
          </p:cNvSpPr>
          <p:nvPr userDrawn="1"/>
        </p:nvSpPr>
        <p:spPr bwMode="auto">
          <a:xfrm>
            <a:off x="4143375" y="6357938"/>
            <a:ext cx="46434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200" b="1" dirty="0">
                <a:solidFill>
                  <a:srgbClr val="336699"/>
                </a:solidFill>
              </a:rPr>
              <a:t>Erasmus-Programm 2023/24</a:t>
            </a:r>
          </a:p>
        </p:txBody>
      </p:sp>
      <p:cxnSp>
        <p:nvCxnSpPr>
          <p:cNvPr id="16" name="Gerade Verbindung 15"/>
          <p:cNvCxnSpPr/>
          <p:nvPr userDrawn="1"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7" r:id="rId7"/>
    <p:sldLayoutId id="2147484398" r:id="rId8"/>
    <p:sldLayoutId id="2147484394" r:id="rId9"/>
    <p:sldLayoutId id="2147484395" r:id="rId10"/>
    <p:sldLayoutId id="21474843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http://www.uks.eu/erasmus" TargetMode="Externa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cts@uks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io.uni-saarland.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6"/>
          <p:cNvSpPr txBox="1">
            <a:spLocks noChangeArrowheads="1"/>
          </p:cNvSpPr>
          <p:nvPr/>
        </p:nvSpPr>
        <p:spPr bwMode="auto">
          <a:xfrm>
            <a:off x="827088" y="1484313"/>
            <a:ext cx="74898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 dirty="0">
                <a:solidFill>
                  <a:srgbClr val="336699"/>
                </a:solidFill>
              </a:rPr>
              <a:t>  Erasmus-Programm 2024/2025</a:t>
            </a:r>
            <a:br>
              <a:rPr lang="de-DE" altLang="de-DE" sz="3600" b="1" dirty="0"/>
            </a:br>
            <a:endParaRPr lang="de-DE" altLang="de-DE" sz="36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/>
              <a:t>Informationsveranstaltung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br>
              <a:rPr lang="de-DE" altLang="de-DE" sz="2400" b="1" dirty="0"/>
            </a:br>
            <a:r>
              <a:rPr lang="de-DE" altLang="de-DE" sz="2400" b="1" dirty="0"/>
              <a:t>Medizinische Fakultät</a:t>
            </a:r>
            <a:br>
              <a:rPr lang="de-DE" altLang="de-DE" sz="2400" b="1" dirty="0"/>
            </a:br>
            <a:r>
              <a:rPr lang="de-DE" altLang="de-DE" sz="2400" b="1" dirty="0"/>
              <a:t>Universität des Saarlandes</a:t>
            </a:r>
            <a:endParaRPr lang="de-DE" altLang="de-DE" sz="24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rgbClr val="336699"/>
                </a:solidFill>
              </a:rPr>
              <a:t>www.uks.eu/erasmus</a:t>
            </a:r>
            <a:r>
              <a:rPr lang="de-DE" altLang="de-DE" sz="2400" b="1" dirty="0"/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24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6"/>
          <p:cNvSpPr txBox="1">
            <a:spLocks noChangeArrowheads="1"/>
          </p:cNvSpPr>
          <p:nvPr/>
        </p:nvSpPr>
        <p:spPr bwMode="auto">
          <a:xfrm>
            <a:off x="395288" y="260350"/>
            <a:ext cx="8353425" cy="5970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Partneruniversitäten II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200" b="1" dirty="0"/>
          </a:p>
        </p:txBody>
      </p:sp>
      <p:graphicFrame>
        <p:nvGraphicFramePr>
          <p:cNvPr id="22624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40217"/>
              </p:ext>
            </p:extLst>
          </p:nvPr>
        </p:nvGraphicFramePr>
        <p:xfrm>
          <a:off x="468313" y="981075"/>
          <a:ext cx="8135937" cy="3501078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Hochschule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Sprache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Info/Bemerkung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Outgoing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Stud.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Monate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Griechenland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Kreta</a:t>
                      </a:r>
                      <a:b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Panepistimio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Kritis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Griechisch B2 für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Patient. Kurse Pflicht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Thessalonikis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Aristoteleio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Panepistimio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Thessalonikis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9/45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Italien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3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Bari </a:t>
                      </a:r>
                      <a:br>
                        <a:rPr kumimoji="0" lang="it-IT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it-IT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Università degli studi di Bari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 ca. Mitte Feb.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Napoli - </a:t>
                      </a:r>
                      <a:r>
                        <a:rPr kumimoji="0" lang="it-IT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Università degli studi di Napoli </a:t>
                      </a:r>
                      <a:r>
                        <a:rPr kumimoji="0" lang="it-IT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Frederico</a:t>
                      </a:r>
                      <a:r>
                        <a:rPr kumimoji="0" lang="it-IT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II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empfohlen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Keine extra Placements möglich</a:t>
                      </a:r>
                      <a:endParaRPr kumimoji="0" lang="de-DE" alt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Sept-Feb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Feb-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July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10/40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3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Perugia</a:t>
                      </a:r>
                      <a:r>
                        <a:rPr kumimoji="0" lang="it-IT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it-IT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it-IT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Università degli studi di Perugia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EndeSept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Anf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Okt.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Ende Feb.  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6/30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3661" name="Textfeld 3"/>
          <p:cNvSpPr txBox="1">
            <a:spLocks noChangeArrowheads="1"/>
          </p:cNvSpPr>
          <p:nvPr/>
        </p:nvSpPr>
        <p:spPr bwMode="auto">
          <a:xfrm>
            <a:off x="1475656" y="6381750"/>
            <a:ext cx="5112568" cy="28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sz="1200" dirty="0" err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SoSe</a:t>
            </a:r>
            <a:r>
              <a:rPr lang="de-DE" sz="1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o. WS </a:t>
            </a:r>
            <a:r>
              <a:rPr lang="de-DE" altLang="de-DE" sz="1200" dirty="0">
                <a:solidFill>
                  <a:srgbClr val="BFBFBF"/>
                </a:solidFill>
              </a:rPr>
              <a:t> – Beginn ist </a:t>
            </a:r>
            <a:r>
              <a:rPr lang="de-DE" altLang="de-DE" sz="1200" u="sng" dirty="0">
                <a:solidFill>
                  <a:srgbClr val="BFBFBF"/>
                </a:solidFill>
              </a:rPr>
              <a:t>auch</a:t>
            </a:r>
            <a:r>
              <a:rPr lang="de-DE" altLang="de-DE" sz="1200" dirty="0">
                <a:solidFill>
                  <a:srgbClr val="BFBFBF"/>
                </a:solidFill>
              </a:rPr>
              <a:t> zum Sommer Semester möglich</a:t>
            </a:r>
            <a:endParaRPr lang="de-DE" altLang="de-DE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6"/>
          <p:cNvSpPr txBox="1">
            <a:spLocks noChangeArrowheads="1"/>
          </p:cNvSpPr>
          <p:nvPr/>
        </p:nvSpPr>
        <p:spPr bwMode="auto">
          <a:xfrm>
            <a:off x="395288" y="260350"/>
            <a:ext cx="8353425" cy="5970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Partneruniversitäten III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200" b="1" dirty="0"/>
          </a:p>
        </p:txBody>
      </p:sp>
      <p:graphicFrame>
        <p:nvGraphicFramePr>
          <p:cNvPr id="23670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64378"/>
              </p:ext>
            </p:extLst>
          </p:nvPr>
        </p:nvGraphicFramePr>
        <p:xfrm>
          <a:off x="468313" y="981075"/>
          <a:ext cx="8135937" cy="4168068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6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Hochschule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Sprache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Info/Bemerkung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Outgoing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Stud.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Monate</a:t>
                      </a:r>
                    </a:p>
                  </a:txBody>
                  <a:tcPr marL="8304" marR="8304" marT="830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1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Norwegen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Bergen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University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Bergen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B1/B2 Zertifikat norwegisch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bei Bewerbung dort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Mitte Aug</a:t>
                      </a:r>
                      <a:b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engl. Semester (Päd/Gyn) nur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 SS ab Anf. Januar möglich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5/10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8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Österreich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Wien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Medizinische Univ. Wien 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(30.Sep-21.Feb)</a:t>
                      </a:r>
                      <a:b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(24.Feb-04.Jul)</a:t>
                      </a:r>
                      <a:b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PJ auf eigene Faust organisieren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83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Polen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524" marR="9524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Lodz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-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Uniwersytet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Medyczny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in engl. empfohlen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Studium auf engl. möglich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5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Portugal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9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Coimbra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Universidade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Coimbra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A2 (B1) empf.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Sep - Jan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2. Feb.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Woche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10/20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9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Lissabon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Universidade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Lisboa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B1 Zertifikat</a:t>
                      </a: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zum Semesterbeginn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Ende Sep - Jan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Mitte/Ende Feb. 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5/10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678" name="Textfeld 3"/>
          <p:cNvSpPr txBox="1">
            <a:spLocks noChangeArrowheads="1"/>
          </p:cNvSpPr>
          <p:nvPr/>
        </p:nvSpPr>
        <p:spPr bwMode="auto">
          <a:xfrm>
            <a:off x="1763713" y="6381750"/>
            <a:ext cx="4679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BFBFBF"/>
                </a:solidFill>
              </a:rPr>
              <a:t>SoSe – Beginn ist </a:t>
            </a:r>
            <a:r>
              <a:rPr lang="de-DE" altLang="de-DE" sz="1200" u="sng">
                <a:solidFill>
                  <a:srgbClr val="BFBFBF"/>
                </a:solidFill>
              </a:rPr>
              <a:t>auch</a:t>
            </a:r>
            <a:r>
              <a:rPr lang="de-DE" altLang="de-DE" sz="1200">
                <a:solidFill>
                  <a:srgbClr val="BFBFBF"/>
                </a:solidFill>
              </a:rPr>
              <a:t> zum Sommer Semester möglich</a:t>
            </a:r>
            <a:endParaRPr lang="de-DE" altLang="de-DE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6"/>
          <p:cNvSpPr txBox="1">
            <a:spLocks noChangeArrowheads="1"/>
          </p:cNvSpPr>
          <p:nvPr/>
        </p:nvSpPr>
        <p:spPr bwMode="auto">
          <a:xfrm>
            <a:off x="395288" y="260350"/>
            <a:ext cx="8353425" cy="5970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solidFill>
                  <a:srgbClr val="336699"/>
                </a:solidFill>
              </a:rPr>
              <a:t>Partneruniversitäten IV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200" b="1"/>
          </a:p>
        </p:txBody>
      </p:sp>
      <p:graphicFrame>
        <p:nvGraphicFramePr>
          <p:cNvPr id="2464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31231"/>
              </p:ext>
            </p:extLst>
          </p:nvPr>
        </p:nvGraphicFramePr>
        <p:xfrm>
          <a:off x="468313" y="981075"/>
          <a:ext cx="8135937" cy="5019676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Hochschule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Sprache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Info/Bemerkung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Outgoing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Stud.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Monate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1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Rumänien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Cluij-Napoca</a:t>
                      </a:r>
                      <a:b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B1 Zertifikat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engl. o. franz bei dortiger Bewerbung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Studium auf englisch oder französisch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Timisoara</a:t>
                      </a: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B2 engl. o. franz 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15.09. -  Feb.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Ende Feb.- Juli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2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Schweiz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56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Basel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Universität Basel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(kein PJ)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16.09.-31.01.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ca. 17.02..-31.07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WS+SS 1. Masterjahr oder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im 2 Masterjahr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empfohlen: </a:t>
                      </a:r>
                      <a:r>
                        <a:rPr kumimoji="0" lang="de-DE" altLang="de-D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Nicht direkt nach dem Physikum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10/20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2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Lausanne</a:t>
                      </a:r>
                      <a:r>
                        <a:rPr kumimoji="0" lang="fr-FR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fr-FR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fr-FR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UNIL Université de Lausanne </a:t>
                      </a:r>
                      <a:br>
                        <a:rPr kumimoji="0" lang="fr-FR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fr-FR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B2 Zertifikat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bei Studiums Beginn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Mitte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Sept - Jan. +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Examen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Mitte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Feb - July+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 3 </a:t>
                      </a: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klin</a:t>
                      </a: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Semester </a:t>
                      </a:r>
                      <a:endParaRPr kumimoji="0" lang="de-DE" altLang="de-D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PJ nur 1.- 31. eines Monats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10/20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6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Slowenien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4" marR="9524" marT="9524" marB="0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2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Ljubljana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Englisch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B2 Zertifikat 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1.10. – 15.12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25.02. – 30.06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Studium auf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englisch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2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Maribor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Englisch B2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Wochen BP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de-DE" alt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ohne </a:t>
                      </a:r>
                      <a:r>
                        <a:rPr kumimoji="0" lang="de-DE" altLang="de-DE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Psych</a:t>
                      </a:r>
                      <a:r>
                        <a:rPr kumimoji="0" lang="de-DE" alt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und </a:t>
                      </a:r>
                      <a:r>
                        <a:rPr kumimoji="0" lang="de-DE" altLang="de-DE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Psychosom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mit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Tutoren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auf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englisch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5690" name="Textfeld 5"/>
          <p:cNvSpPr txBox="1">
            <a:spLocks noChangeArrowheads="1"/>
          </p:cNvSpPr>
          <p:nvPr/>
        </p:nvSpPr>
        <p:spPr bwMode="auto">
          <a:xfrm>
            <a:off x="1547664" y="6381750"/>
            <a:ext cx="54005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sz="1200" dirty="0" err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SoSe</a:t>
            </a:r>
            <a:r>
              <a:rPr lang="de-DE" sz="1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o. WS </a:t>
            </a:r>
            <a:r>
              <a:rPr lang="de-DE" altLang="de-DE" sz="1200" dirty="0">
                <a:solidFill>
                  <a:srgbClr val="BFBFBF"/>
                </a:solidFill>
              </a:rPr>
              <a:t>– Beginn ist </a:t>
            </a:r>
            <a:r>
              <a:rPr lang="de-DE" altLang="de-DE" sz="1200" u="sng" dirty="0">
                <a:solidFill>
                  <a:srgbClr val="BFBFBF"/>
                </a:solidFill>
              </a:rPr>
              <a:t>auch</a:t>
            </a:r>
            <a:r>
              <a:rPr lang="de-DE" altLang="de-DE" sz="1200" dirty="0">
                <a:solidFill>
                  <a:srgbClr val="BFBFBF"/>
                </a:solidFill>
              </a:rPr>
              <a:t> zum Sommer Semester möglich</a:t>
            </a:r>
            <a:endParaRPr lang="de-DE" altLang="de-DE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6"/>
          <p:cNvSpPr txBox="1">
            <a:spLocks noChangeArrowheads="1"/>
          </p:cNvSpPr>
          <p:nvPr/>
        </p:nvSpPr>
        <p:spPr bwMode="auto">
          <a:xfrm>
            <a:off x="395288" y="260350"/>
            <a:ext cx="8353425" cy="5970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solidFill>
                  <a:srgbClr val="336699"/>
                </a:solidFill>
              </a:rPr>
              <a:t>Partneruniversitäten 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>
              <a:solidFill>
                <a:srgbClr val="336699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200" b="1"/>
          </a:p>
        </p:txBody>
      </p:sp>
      <p:graphicFrame>
        <p:nvGraphicFramePr>
          <p:cNvPr id="25675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10213"/>
              </p:ext>
            </p:extLst>
          </p:nvPr>
        </p:nvGraphicFramePr>
        <p:xfrm>
          <a:off x="468313" y="981075"/>
          <a:ext cx="8135937" cy="5076011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5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Hochschule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Sprache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Info/Bemerkung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Outgoing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Stud.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Monate</a:t>
                      </a:r>
                    </a:p>
                  </a:txBody>
                  <a:tcPr marL="8304" marR="8304" marT="830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Spanien</a:t>
                      </a:r>
                    </a:p>
                  </a:txBody>
                  <a:tcPr marL="9524" marR="9524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2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Alicante/Elche</a:t>
                      </a:r>
                      <a:r>
                        <a:rPr kumimoji="0" lang="es-E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br>
                        <a:rPr kumimoji="0" lang="es-E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s-E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Universidad de Alicante / Elche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es-E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kein</a:t>
                      </a:r>
                      <a:r>
                        <a:rPr kumimoji="0" lang="es-E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PJ)</a:t>
                      </a:r>
                      <a:br>
                        <a:rPr kumimoji="0" lang="es-E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es-E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B2 Zertifikat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bei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Studiumsbeginn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(Psychiatrie C1)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ca. 22.09.-16.01. +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Exams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ca. 09.02.-29.05. +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Exams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Kurse am besten nur aus 2 Jahren wählen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9/36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Barcelona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(kein PJ)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B1 Zertifikat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dortiger online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Application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2. Sep.-Wo. - Jan.</a:t>
                      </a:r>
                      <a:b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2. Jan.-Wo - Juni</a:t>
                      </a:r>
                      <a:b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KATALAN!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Oviedo 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Universidad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Oviedo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empfohlen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Anf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Sept. - Jan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Ende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Jan  -   Mai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9/18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Tarragona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Universitat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Rovira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Virgili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(Medical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Faculty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Reus)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Spanisch: B2 Zertifikat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Anf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Sept -  Jan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Anf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Feb. - June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KATALAN!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12/24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Palma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University Balearic Island</a:t>
                      </a:r>
                      <a:br>
                        <a:rPr kumimoji="0" lang="es-E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es-E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Spanisch empfohlen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z.B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 WS 09.09.-14.02.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SS 17.02.- 14.07.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KATALAN!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Valencia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Spanisch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z.B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 WS 15.09.-30.12.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SS 31.01.- 14.05.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10/20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13100"/>
                  </a:ext>
                </a:extLst>
              </a:tr>
              <a:tr h="5587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Valladolid 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Universidad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Valladolid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A2 Nachweis bei Bewerbung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und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B1 Nachweis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oder Kurs vor Ort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 09.9 - 12.02.16 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10.02.- 20.06.16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10/20</a:t>
                      </a:r>
                    </a:p>
                  </a:txBody>
                  <a:tcPr marL="9524" marR="9524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feld 5"/>
          <p:cNvSpPr txBox="1">
            <a:spLocks noChangeArrowheads="1"/>
          </p:cNvSpPr>
          <p:nvPr/>
        </p:nvSpPr>
        <p:spPr bwMode="auto">
          <a:xfrm>
            <a:off x="1547664" y="6381750"/>
            <a:ext cx="54005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sz="1200" dirty="0" err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SoSe</a:t>
            </a:r>
            <a:r>
              <a:rPr lang="de-DE" sz="1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o. WS </a:t>
            </a:r>
            <a:r>
              <a:rPr lang="de-DE" altLang="de-DE" sz="1200" dirty="0">
                <a:solidFill>
                  <a:srgbClr val="BFBFBF"/>
                </a:solidFill>
              </a:rPr>
              <a:t>– Beginn ist </a:t>
            </a:r>
            <a:r>
              <a:rPr lang="de-DE" altLang="de-DE" sz="1200" u="sng" dirty="0">
                <a:solidFill>
                  <a:srgbClr val="BFBFBF"/>
                </a:solidFill>
              </a:rPr>
              <a:t>auch</a:t>
            </a:r>
            <a:r>
              <a:rPr lang="de-DE" altLang="de-DE" sz="1200" dirty="0">
                <a:solidFill>
                  <a:srgbClr val="BFBFBF"/>
                </a:solidFill>
              </a:rPr>
              <a:t> zum Sommer Semester möglich</a:t>
            </a:r>
            <a:endParaRPr lang="de-DE" altLang="de-DE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6"/>
          <p:cNvSpPr txBox="1">
            <a:spLocks noChangeArrowheads="1"/>
          </p:cNvSpPr>
          <p:nvPr/>
        </p:nvSpPr>
        <p:spPr bwMode="auto">
          <a:xfrm>
            <a:off x="395288" y="260350"/>
            <a:ext cx="8353425" cy="5970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Partneruniversitäten VI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200" b="1" dirty="0"/>
          </a:p>
        </p:txBody>
      </p:sp>
      <p:graphicFrame>
        <p:nvGraphicFramePr>
          <p:cNvPr id="2668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19056"/>
              </p:ext>
            </p:extLst>
          </p:nvPr>
        </p:nvGraphicFramePr>
        <p:xfrm>
          <a:off x="468313" y="981075"/>
          <a:ext cx="8135937" cy="4449138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Hochschule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Sprache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Info/Bemerkung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Outgoing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Stud.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Monate</a:t>
                      </a:r>
                    </a:p>
                  </a:txBody>
                  <a:tcPr marL="8304" marR="8304" marT="8308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Türkey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6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Istanbul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University-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Cerrahpaşa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b="0" i="0" u="none" strike="noStrike" dirty="0">
                          <a:effectLst/>
                          <a:latin typeface="Arial" panose="020B0604020202020204" pitchFamily="34" charset="0"/>
                        </a:rPr>
                        <a:t>z.T. auch in Englisch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ca.   WS: Okt-Feb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SS: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Mrz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-Juni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5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Tschechien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8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Okt-Feb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Feb-Juni/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July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Kurse auf engl.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727849"/>
                  </a:ext>
                </a:extLst>
              </a:tr>
              <a:tr h="632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Prag 1st </a:t>
                      </a: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Fakulty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Karls-Universität Prag 1st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Faculty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Okt-Feb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Feb-Juni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Kurse auf engl.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Prag </a:t>
                      </a: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Kralova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(ca. 100km entfernt)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Karls-Universität Prag-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Kralova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Okt-Feb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Feb-Juni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Kurse auf engl.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Viele Jahres-Kurse</a:t>
                      </a: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10/40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3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Ungarn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14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Evtl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SS)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Budapest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Semmelweis Universität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Zertifikat für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engl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Kurse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Sept - Ende Jan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Ende Jan/Anf. Feb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Kurse auf engl. und deutsch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9524" marR="9524" marT="952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feld 5"/>
          <p:cNvSpPr txBox="1">
            <a:spLocks noChangeArrowheads="1"/>
          </p:cNvSpPr>
          <p:nvPr/>
        </p:nvSpPr>
        <p:spPr bwMode="auto">
          <a:xfrm>
            <a:off x="1547664" y="6381750"/>
            <a:ext cx="54005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sz="1200" dirty="0" err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SoSe</a:t>
            </a:r>
            <a:r>
              <a:rPr lang="de-DE" sz="1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o. WS </a:t>
            </a:r>
            <a:r>
              <a:rPr lang="de-DE" altLang="de-DE" sz="1200" dirty="0">
                <a:solidFill>
                  <a:srgbClr val="BFBFBF"/>
                </a:solidFill>
              </a:rPr>
              <a:t>– Beginn ist </a:t>
            </a:r>
            <a:r>
              <a:rPr lang="de-DE" altLang="de-DE" sz="1200" u="sng" dirty="0">
                <a:solidFill>
                  <a:srgbClr val="BFBFBF"/>
                </a:solidFill>
              </a:rPr>
              <a:t>auch</a:t>
            </a:r>
            <a:r>
              <a:rPr lang="de-DE" altLang="de-DE" sz="1200" dirty="0">
                <a:solidFill>
                  <a:srgbClr val="BFBFBF"/>
                </a:solidFill>
              </a:rPr>
              <a:t> zum Sommer Semester möglich</a:t>
            </a:r>
            <a:endParaRPr lang="de-DE" altLang="de-DE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C80E7F3-C4DA-4852-8B07-5DCD720769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745" t="9670" r="3745" b="3341"/>
          <a:stretch/>
        </p:blipFill>
        <p:spPr>
          <a:xfrm>
            <a:off x="3950320" y="1425988"/>
            <a:ext cx="4126476" cy="28344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513945B2-89F5-4C98-A059-EECE1206D5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4112070"/>
            <a:ext cx="2495096" cy="21856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675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Kontaktpersonen der Partneruniversitäten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de-DE" altLang="de-DE" sz="1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de-DE" altLang="de-DE" sz="1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de-DE" altLang="de-DE" sz="2400" b="1" dirty="0">
                <a:solidFill>
                  <a:srgbClr val="FF0000"/>
                </a:solidFill>
                <a:hlinkClick r:id="rId5"/>
              </a:rPr>
              <a:t>www.uks.eu/erasmus</a:t>
            </a:r>
            <a:r>
              <a:rPr lang="de-DE" altLang="de-DE" sz="2400" b="1" dirty="0">
                <a:solidFill>
                  <a:srgbClr val="FF0000"/>
                </a:solidFill>
              </a:rPr>
              <a:t> </a:t>
            </a:r>
            <a:r>
              <a:rPr lang="de-DE" altLang="de-DE" sz="1300" b="1" dirty="0">
                <a:solidFill>
                  <a:srgbClr val="FF0000"/>
                </a:solidFill>
              </a:rPr>
              <a:t>(nicht alle aufgeführten sind Partnerunis)</a:t>
            </a:r>
            <a:endParaRPr lang="de-DE" altLang="de-DE" sz="13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52600"/>
            <a:ext cx="2906713" cy="2181225"/>
          </a:xfrm>
          <a:prstGeom prst="rect">
            <a:avLst/>
          </a:prstGeom>
          <a:noFill/>
          <a:ln w="63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feil nach rechts 9"/>
          <p:cNvSpPr/>
          <p:nvPr/>
        </p:nvSpPr>
        <p:spPr>
          <a:xfrm rot="19056182">
            <a:off x="1065213" y="3081338"/>
            <a:ext cx="1066800" cy="477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 rot="8317826">
            <a:off x="3963438" y="3910457"/>
            <a:ext cx="793750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 rot="21063337">
            <a:off x="3240088" y="2390775"/>
            <a:ext cx="792162" cy="40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Bewerbungsvoraussetzungen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de-DE" altLang="de-DE" sz="20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ordentliche Studierende an der UdS im Fach Medizin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Erfolgreiche 1. Ärztliche Prüfung (Physikum), Kopie sobald wie möglich </a:t>
            </a:r>
            <a:br>
              <a:rPr lang="de-DE" altLang="de-DE" sz="2000" dirty="0"/>
            </a:br>
            <a:r>
              <a:rPr lang="de-DE" altLang="de-DE" sz="2000" dirty="0"/>
              <a:t>Vorzugsweise Studium in Regelstudienzeit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Medizinische Sprachkenntnisse in der Landessprache erwünscht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Gefordertes Sprachzertifikat der Wunsch-Uni und/oder Grundkenntnisse der Landessprache </a:t>
            </a:r>
            <a:r>
              <a:rPr lang="de-DE" altLang="de-DE" sz="1400" dirty="0"/>
              <a:t>(bis Antritt des Auslandsaufenthalts)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1400" dirty="0">
                <a:sym typeface="Wingdings" panose="05000000000000000000" pitchFamily="2" charset="2"/>
              </a:rPr>
              <a:t>	</a:t>
            </a:r>
            <a:r>
              <a:rPr lang="de-DE" altLang="de-DE" sz="1800" dirty="0">
                <a:sym typeface="Wingdings" panose="05000000000000000000" pitchFamily="2" charset="2"/>
              </a:rPr>
              <a:t> div. (noch) kostenlose Sprachkurse in Homburg/Saarbrücken </a:t>
            </a:r>
            <a:r>
              <a:rPr lang="de-DE" altLang="de-DE" sz="1800" dirty="0"/>
              <a:t>(Zertifikat)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Motivation / Bewerbungsunterlagen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Durchführbarkeit des geplanten Studienprogramms                              </a:t>
            </a:r>
            <a:r>
              <a:rPr lang="de-DE" altLang="de-DE" sz="1800" dirty="0">
                <a:sym typeface="Wingdings" panose="05000000000000000000" pitchFamily="2" charset="2"/>
              </a:rPr>
              <a:t> </a:t>
            </a:r>
            <a:r>
              <a:rPr lang="de-DE" altLang="de-DE" sz="1800" dirty="0"/>
              <a:t>curriculare Gegebenheiten an der Partnerhochschule (</a:t>
            </a:r>
            <a:r>
              <a:rPr lang="de-DE" altLang="de-DE" sz="1800" dirty="0">
                <a:sym typeface="Wingdings" panose="05000000000000000000" pitchFamily="2" charset="2"/>
              </a:rPr>
              <a:t> Anerkennung)</a:t>
            </a:r>
            <a:endParaRPr lang="de-DE" altLang="de-DE" sz="24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554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Zeitpunkt des Auslandsaufenthalts</a:t>
            </a:r>
          </a:p>
          <a:p>
            <a:pPr marL="177800" indent="-177800" eaLnBrk="1" hangingPunct="1">
              <a:spcBef>
                <a:spcPct val="50000"/>
              </a:spcBef>
            </a:pPr>
            <a:r>
              <a:rPr lang="de-DE" altLang="de-DE" sz="2000" b="1" dirty="0"/>
              <a:t>möglich ab 1./2. </a:t>
            </a:r>
            <a:r>
              <a:rPr lang="de-DE" altLang="de-DE" sz="2000" b="1" dirty="0" err="1"/>
              <a:t>klin</a:t>
            </a:r>
            <a:r>
              <a:rPr lang="de-DE" altLang="de-DE" sz="2000" b="1" dirty="0"/>
              <a:t>. Semester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 Unsicherheit/Stress durch Physikum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 größere Flexibilität in der Fächerwahl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 Mehr Zeit nach Erasmus um Kurse nachzuholen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i="1" dirty="0"/>
              <a:t> </a:t>
            </a:r>
            <a:r>
              <a:rPr lang="de-DE" altLang="de-DE" sz="2000" b="1" dirty="0"/>
              <a:t>möglich ab 3./4. </a:t>
            </a:r>
            <a:r>
              <a:rPr lang="de-DE" altLang="de-DE" sz="2000" b="1" dirty="0" err="1"/>
              <a:t>klin</a:t>
            </a:r>
            <a:r>
              <a:rPr lang="de-DE" altLang="de-DE" sz="2000" b="1" dirty="0"/>
              <a:t>. Semester /im „Freisemester“ oder später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 Klinische Grundlagen vorhanden (z.B. U-Kurs)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 immer geringer werdende Auswahl an neuen Fächern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  </a:t>
            </a:r>
            <a:r>
              <a:rPr lang="de-DE" altLang="de-DE" sz="2000" b="1" dirty="0"/>
              <a:t>PJ-Tertiale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  Beginn Herbst 2025 (Semesterbeginn an jeder Uni unterschiedlich)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  ein oder zwei Semester möglich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000" b="1" dirty="0"/>
              <a:t>   (</a:t>
            </a:r>
            <a:r>
              <a:rPr lang="de-DE" altLang="de-DE" sz="2000" dirty="0"/>
              <a:t>Achtung: das SS fängt in einigen Unis schon Ende Jan/ Anf. Feb. an)</a:t>
            </a:r>
          </a:p>
        </p:txBody>
      </p:sp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357938"/>
            <a:ext cx="1119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786812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Bewerbungsverfahren I</a:t>
            </a:r>
          </a:p>
          <a:p>
            <a:pPr eaLnBrk="1" hangingPunct="1">
              <a:spcBef>
                <a:spcPct val="0"/>
              </a:spcBef>
              <a:buNone/>
            </a:pPr>
            <a:br>
              <a:rPr lang="de-DE" altLang="de-DE" sz="1800" b="1" dirty="0">
                <a:cs typeface="Arial" panose="020B0604020202020204" pitchFamily="34" charset="0"/>
              </a:rPr>
            </a:br>
            <a:r>
              <a:rPr lang="de-DE" altLang="de-DE" sz="1800" b="1" dirty="0">
                <a:cs typeface="Arial" panose="020B0604020202020204" pitchFamily="34" charset="0"/>
              </a:rPr>
              <a:t>1. </a:t>
            </a:r>
            <a:r>
              <a:rPr lang="de-DE" altLang="de-DE" sz="1800" b="1" dirty="0" err="1">
                <a:cs typeface="Arial" panose="020B0604020202020204" pitchFamily="34" charset="0"/>
              </a:rPr>
              <a:t>Moodle</a:t>
            </a:r>
            <a:r>
              <a:rPr lang="de-DE" altLang="de-DE" sz="1800" b="1" dirty="0">
                <a:cs typeface="Arial" panose="020B0604020202020204" pitchFamily="34" charset="0"/>
              </a:rPr>
              <a:t> Anmeldebogenbogen ausfüllen bis zum 14.01.24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dirty="0">
                <a:cs typeface="Arial" panose="020B0604020202020204" pitchFamily="34" charset="0"/>
              </a:rPr>
              <a:t>Name / Vorname und Matrikelnummer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dirty="0">
                <a:cs typeface="Arial" panose="020B0604020202020204" pitchFamily="34" charset="0"/>
              </a:rPr>
              <a:t>aktuelles Semester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dirty="0">
                <a:cs typeface="Arial" panose="020B0604020202020204" pitchFamily="34" charset="0"/>
              </a:rPr>
              <a:t>Studienjahr /-semester, in dem der Austausch stattfinden soll                      (z.B. 2. </a:t>
            </a:r>
            <a:r>
              <a:rPr lang="de-DE" altLang="de-DE" sz="1800" dirty="0" err="1">
                <a:cs typeface="Arial" panose="020B0604020202020204" pitchFamily="34" charset="0"/>
              </a:rPr>
              <a:t>klin</a:t>
            </a:r>
            <a:r>
              <a:rPr lang="de-DE" altLang="de-DE" sz="1800" dirty="0">
                <a:cs typeface="Arial" panose="020B0604020202020204" pitchFamily="34" charset="0"/>
              </a:rPr>
              <a:t>. Studienjahr, 3. </a:t>
            </a:r>
            <a:r>
              <a:rPr lang="de-DE" altLang="de-DE" sz="1800" dirty="0" err="1">
                <a:cs typeface="Arial" panose="020B0604020202020204" pitchFamily="34" charset="0"/>
              </a:rPr>
              <a:t>klin</a:t>
            </a:r>
            <a:r>
              <a:rPr lang="de-DE" altLang="de-DE" sz="1800" dirty="0">
                <a:cs typeface="Arial" panose="020B0604020202020204" pitchFamily="34" charset="0"/>
              </a:rPr>
              <a:t>. Semester, 4 Monate PJ etc.)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dirty="0">
                <a:cs typeface="Arial" panose="020B0604020202020204" pitchFamily="34" charset="0"/>
              </a:rPr>
              <a:t>Zeitdauer des Auslandsaufenthaltes (z.B. Okt. 2024 - März 2025)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dirty="0">
                <a:cs typeface="Arial" panose="020B0604020202020204" pitchFamily="34" charset="0"/>
              </a:rPr>
              <a:t>Gewünschte Gastuniversitäten (</a:t>
            </a:r>
            <a:r>
              <a:rPr lang="de-DE" altLang="de-DE" sz="1800" dirty="0">
                <a:solidFill>
                  <a:srgbClr val="FF0000"/>
                </a:solidFill>
                <a:cs typeface="Arial" panose="020B0604020202020204" pitchFamily="34" charset="0"/>
              </a:rPr>
              <a:t>Präferenzen 1. - 4.)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dirty="0">
                <a:cs typeface="Arial" panose="020B0604020202020204" pitchFamily="34" charset="0"/>
              </a:rPr>
              <a:t>Bemerkungen</a:t>
            </a:r>
            <a:br>
              <a:rPr lang="de-DE" altLang="de-DE" sz="1800" dirty="0">
                <a:cs typeface="Arial" panose="020B0604020202020204" pitchFamily="34" charset="0"/>
              </a:rPr>
            </a:br>
            <a:endParaRPr lang="de-DE" altLang="de-DE" sz="1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cs typeface="Arial" panose="020B0604020202020204" pitchFamily="34" charset="0"/>
              </a:rPr>
              <a:t>2. </a:t>
            </a:r>
            <a:r>
              <a:rPr lang="de-DE" altLang="de-DE" sz="1800" b="1" dirty="0" err="1">
                <a:cs typeface="Arial" panose="020B0604020202020204" pitchFamily="34" charset="0"/>
              </a:rPr>
              <a:t>Moodle</a:t>
            </a:r>
            <a:r>
              <a:rPr lang="de-DE" altLang="de-DE" sz="1800" b="1" dirty="0">
                <a:cs typeface="Arial" panose="020B0604020202020204" pitchFamily="34" charset="0"/>
              </a:rPr>
              <a:t> – Unterlagen hochladen bis zum 14.01.24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b="1" dirty="0">
                <a:cs typeface="Arial" panose="020B0604020202020204" pitchFamily="34" charset="0"/>
              </a:rPr>
              <a:t>Lebenslauf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b="1" dirty="0">
                <a:cs typeface="Arial" panose="020B0604020202020204" pitchFamily="34" charset="0"/>
              </a:rPr>
              <a:t>Handgeschriebene Begründung </a:t>
            </a:r>
            <a:r>
              <a:rPr lang="de-DE" altLang="de-DE" sz="1800" b="1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sz="1800" b="1" dirty="0">
                <a:cs typeface="Arial" panose="020B0604020202020204" pitchFamily="34" charset="0"/>
              </a:rPr>
              <a:t>Motivationsschreiben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b="1" dirty="0">
                <a:cs typeface="Arial" panose="020B0604020202020204" pitchFamily="34" charset="0"/>
              </a:rPr>
              <a:t>Physikums Zeugnis (wenn vorhanden)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b="1" dirty="0">
                <a:cs typeface="Arial" panose="020B0604020202020204" pitchFamily="34" charset="0"/>
              </a:rPr>
              <a:t>Sprachzertifikate (wenn vorhanden)</a:t>
            </a:r>
            <a:endParaRPr lang="de-DE" altLang="de-DE" sz="18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de-DE" altLang="de-DE" sz="1800" b="1" dirty="0">
              <a:cs typeface="Arial" panose="020B0604020202020204" pitchFamily="34" charset="0"/>
            </a:endParaRPr>
          </a:p>
          <a:p>
            <a:pPr marL="0" lvl="1" indent="0" eaLnBrk="1" hangingPunct="1">
              <a:spcBef>
                <a:spcPct val="0"/>
              </a:spcBef>
              <a:buNone/>
            </a:pPr>
            <a:r>
              <a:rPr lang="de-DE" altLang="de-DE" sz="1800" b="1" dirty="0">
                <a:cs typeface="Arial" panose="020B0604020202020204" pitchFamily="34" charset="0"/>
              </a:rPr>
              <a:t>3. </a:t>
            </a:r>
            <a:r>
              <a:rPr lang="de-DE" altLang="de-DE" sz="1800" b="1" dirty="0" err="1">
                <a:cs typeface="Arial" panose="020B0604020202020204" pitchFamily="34" charset="0"/>
              </a:rPr>
              <a:t>Moodle</a:t>
            </a:r>
            <a:r>
              <a:rPr lang="de-DE" altLang="de-DE" sz="1800" b="1" dirty="0">
                <a:cs typeface="Arial" panose="020B0604020202020204" pitchFamily="34" charset="0"/>
              </a:rPr>
              <a:t> – </a:t>
            </a:r>
            <a:r>
              <a:rPr lang="de-DE" altLang="de-DE" sz="1800" dirty="0">
                <a:cs typeface="Arial" panose="020B0604020202020204" pitchFamily="34" charset="0"/>
              </a:rPr>
              <a:t>Erst später Unterlagen hochladen (Deadline folgt)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de-DE" altLang="de-DE" sz="1800" b="1" dirty="0">
                <a:cs typeface="Arial" panose="020B0604020202020204" pitchFamily="34" charset="0"/>
              </a:rPr>
              <a:t>Beabsichtigtes Studienprogramm </a:t>
            </a:r>
            <a:r>
              <a:rPr lang="de-DE" altLang="de-DE" sz="1800" dirty="0">
                <a:solidFill>
                  <a:srgbClr val="FF0000"/>
                </a:solidFill>
                <a:cs typeface="Arial" panose="020B0604020202020204" pitchFamily="34" charset="0"/>
              </a:rPr>
              <a:t>gemäß Kursübersichten der Gastuniversitäten bzw. den Vergleichslisten</a:t>
            </a:r>
            <a:r>
              <a:rPr lang="de-DE" altLang="de-DE" sz="1800" b="1" dirty="0">
                <a:cs typeface="Arial" panose="020B0604020202020204" pitchFamily="34" charset="0"/>
              </a:rPr>
              <a:t> </a:t>
            </a:r>
            <a:r>
              <a:rPr lang="de-DE" altLang="de-DE" sz="1800" dirty="0">
                <a:cs typeface="Arial" panose="020B0604020202020204" pitchFamily="34" charset="0"/>
              </a:rPr>
              <a:t> 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de-DE" altLang="de-DE" sz="1800" b="1" dirty="0">
              <a:cs typeface="Arial" panose="020B0604020202020204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Bewerbungsverfahren 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de-DE" altLang="de-DE" sz="1800" b="1" dirty="0">
                <a:cs typeface="Arial" panose="020B0604020202020204" pitchFamily="34" charset="0"/>
              </a:rPr>
            </a:br>
            <a:endParaRPr lang="de-DE" altLang="de-DE" sz="18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cs typeface="Arial" panose="020B0604020202020204" pitchFamily="34" charset="0"/>
              </a:rPr>
              <a:t>Frist: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8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cs typeface="Arial" panose="020B0604020202020204" pitchFamily="34" charset="0"/>
              </a:rPr>
              <a:t>spätestens </a:t>
            </a:r>
            <a:r>
              <a:rPr lang="de-DE" altLang="de-DE" sz="2800" b="1" u="sng" dirty="0">
                <a:solidFill>
                  <a:srgbClr val="FF0000"/>
                </a:solidFill>
                <a:cs typeface="Arial" panose="020B0604020202020204" pitchFamily="34" charset="0"/>
              </a:rPr>
              <a:t>Sonntag 14.01.2024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8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>
                <a:cs typeface="Arial" panose="020B0604020202020204" pitchFamily="34" charset="0"/>
              </a:rPr>
              <a:t>in </a:t>
            </a:r>
            <a:r>
              <a:rPr lang="de-DE" altLang="de-DE" sz="2800" dirty="0" err="1">
                <a:cs typeface="Arial" panose="020B0604020202020204" pitchFamily="34" charset="0"/>
              </a:rPr>
              <a:t>Moodle</a:t>
            </a:r>
            <a:r>
              <a:rPr lang="de-DE" altLang="de-DE" sz="2800" dirty="0"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>
                <a:cs typeface="Arial" panose="020B0604020202020204" pitchFamily="34" charset="0"/>
              </a:rPr>
              <a:t>Kurse </a:t>
            </a:r>
            <a:r>
              <a:rPr lang="de-DE" altLang="de-DE" sz="2800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sz="2800" dirty="0">
                <a:cs typeface="Arial" panose="020B0604020202020204" pitchFamily="34" charset="0"/>
              </a:rPr>
              <a:t>Medizinische Fakultät </a:t>
            </a:r>
            <a:r>
              <a:rPr lang="de-DE" altLang="de-DE" sz="2800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sz="2800" dirty="0">
                <a:cs typeface="Arial" panose="020B0604020202020204" pitchFamily="34" charset="0"/>
              </a:rPr>
              <a:t>Studiendekanat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de-DE" altLang="de-DE" sz="2800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dirty="0"/>
              <a:t>Erasmus 24/25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cs typeface="Arial" panose="020B0604020202020204" pitchFamily="34" charset="0"/>
              </a:rPr>
              <a:t>(zur Selbsteinschreibung ab dem 20.12. freigeschaltet.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rgbClr val="FF0000"/>
                </a:solidFill>
                <a:cs typeface="Arial" panose="020B0604020202020204" pitchFamily="34" charset="0"/>
              </a:rPr>
              <a:t>Achtung </a:t>
            </a:r>
            <a:r>
              <a:rPr lang="de-DE" altLang="de-DE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Moodle</a:t>
            </a:r>
            <a:r>
              <a:rPr lang="de-DE" altLang="de-DE" sz="1600" b="1" dirty="0">
                <a:solidFill>
                  <a:srgbClr val="FF0000"/>
                </a:solidFill>
                <a:cs typeface="Arial" panose="020B0604020202020204" pitchFamily="34" charset="0"/>
              </a:rPr>
              <a:t> hat wegen Wartung am 21.12. geschlossen</a:t>
            </a:r>
            <a:r>
              <a:rPr lang="de-DE" altLang="de-DE" sz="1800" b="1" dirty="0">
                <a:cs typeface="Arial" panose="020B0604020202020204" pitchFamily="34" charset="0"/>
              </a:rPr>
              <a:t>)</a:t>
            </a:r>
            <a:endParaRPr lang="de-DE" altLang="de-DE" sz="1800" dirty="0">
              <a:cs typeface="Arial" panose="020B0604020202020204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6"/>
          <p:cNvSpPr txBox="1">
            <a:spLocks noChangeArrowheads="1"/>
          </p:cNvSpPr>
          <p:nvPr/>
        </p:nvSpPr>
        <p:spPr bwMode="auto">
          <a:xfrm>
            <a:off x="357187" y="548680"/>
            <a:ext cx="8429625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  Ansprechpartner der Fakultät</a:t>
            </a:r>
            <a:endParaRPr lang="de-DE" altLang="de-DE" sz="28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br>
              <a:rPr lang="de-DE" altLang="de-DE" sz="2400" b="1" u="sng" dirty="0"/>
            </a:br>
            <a:r>
              <a:rPr lang="de-DE" altLang="de-DE" sz="2400" b="1" u="sng" dirty="0"/>
              <a:t>Fachkoordinatoren Medizin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336699"/>
                </a:solidFill>
              </a:rPr>
              <a:t>Stephanie </a:t>
            </a:r>
            <a:r>
              <a:rPr lang="de-DE" altLang="de-DE" sz="2400" b="1" dirty="0" err="1">
                <a:solidFill>
                  <a:srgbClr val="336699"/>
                </a:solidFill>
              </a:rPr>
              <a:t>Orlich</a:t>
            </a:r>
            <a:r>
              <a:rPr lang="de-DE" altLang="de-DE" sz="2400" b="1" dirty="0">
                <a:solidFill>
                  <a:srgbClr val="336699"/>
                </a:solidFill>
              </a:rPr>
              <a:t> (</a:t>
            </a:r>
            <a:r>
              <a:rPr lang="de-DE" altLang="de-DE" sz="2400" b="1" dirty="0" err="1">
                <a:solidFill>
                  <a:srgbClr val="336699"/>
                </a:solidFill>
              </a:rPr>
              <a:t>Outgoings</a:t>
            </a:r>
            <a:r>
              <a:rPr lang="de-DE" altLang="de-DE" sz="2400" b="1" dirty="0">
                <a:solidFill>
                  <a:srgbClr val="336699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336699"/>
                </a:solidFill>
              </a:rPr>
              <a:t>Lenka Gorfman (Incomings)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336699"/>
                </a:solidFill>
              </a:rPr>
              <a:t>Dominik </a:t>
            </a:r>
            <a:r>
              <a:rPr lang="de-DE" altLang="de-DE" sz="2400" b="1" dirty="0" err="1">
                <a:solidFill>
                  <a:srgbClr val="336699"/>
                </a:solidFill>
              </a:rPr>
              <a:t>Monz</a:t>
            </a:r>
            <a:r>
              <a:rPr lang="de-DE" altLang="de-DE" sz="2400" b="1" dirty="0">
                <a:solidFill>
                  <a:srgbClr val="336699"/>
                </a:solidFill>
              </a:rPr>
              <a:t> (Vertretung)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/>
              <a:t> </a:t>
            </a:r>
            <a:endParaRPr lang="de-DE" altLang="de-DE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ERASMUS-/ ECTS-Koordinationsbüro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Universität des Saarlandes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/>
              <a:t>Medizinische Fakultät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de-DE" altLang="de-DE" sz="1800" dirty="0"/>
            </a:br>
            <a:r>
              <a:rPr lang="de-DE" altLang="de-DE" sz="1400" dirty="0"/>
              <a:t>Gebäude 35 - 66421 Homburg/Saar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Mail: </a:t>
            </a:r>
            <a:r>
              <a:rPr lang="de-DE" altLang="de-DE" sz="1400" dirty="0">
                <a:hlinkClick r:id="rId3"/>
              </a:rPr>
              <a:t>ects@uks.eu</a:t>
            </a:r>
            <a:r>
              <a:rPr lang="de-DE" altLang="de-DE" sz="1400" dirty="0"/>
              <a:t>; Briefkasten Geb. 15 oder 35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/>
              <a:t>Tel. (0049) 6841 – 16 26001 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Bewerbungsverfahren II</a:t>
            </a:r>
          </a:p>
          <a:p>
            <a:pPr algn="ctr">
              <a:spcBef>
                <a:spcPct val="0"/>
              </a:spcBef>
              <a:buFontTx/>
              <a:buNone/>
            </a:pPr>
            <a:br>
              <a:rPr lang="de-DE" altLang="de-DE" sz="1800" b="1" dirty="0">
                <a:cs typeface="Arial" panose="020B0604020202020204" pitchFamily="34" charset="0"/>
              </a:rPr>
            </a:br>
            <a:endParaRPr lang="de-DE" altLang="de-DE" sz="1800" b="1" dirty="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sz="1800" b="1" dirty="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b="1" u="sng" dirty="0">
                <a:cs typeface="Arial" panose="020B0604020202020204" pitchFamily="34" charset="0"/>
              </a:rPr>
              <a:t>2. Info-Meeting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b="1" u="sng" dirty="0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rgbClr val="FF0000"/>
                </a:solidFill>
                <a:cs typeface="Arial" panose="020B0604020202020204" pitchFamily="34" charset="0"/>
              </a:rPr>
              <a:t>xx.01.2024,xx Uhr s.t.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rgbClr val="FF0000"/>
                </a:solidFill>
                <a:cs typeface="Arial" panose="020B0604020202020204" pitchFamily="34" charset="0"/>
              </a:rPr>
              <a:t>TEAMS o. Präsenz</a:t>
            </a:r>
            <a:br>
              <a:rPr lang="de-DE" altLang="de-DE" sz="2000" b="1" dirty="0">
                <a:cs typeface="Arial" panose="020B0604020202020204" pitchFamily="34" charset="0"/>
              </a:rPr>
            </a:br>
            <a:r>
              <a:rPr lang="de-DE" altLang="de-DE" sz="2000" b="1" dirty="0">
                <a:cs typeface="Arial" panose="020B0604020202020204" pitchFamily="34" charset="0"/>
              </a:rPr>
              <a:t>Treffen aller BewerberInnen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800" b="1" u="sng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de-DE" altLang="de-DE" sz="18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2800" b="1" dirty="0">
                <a:solidFill>
                  <a:srgbClr val="336699"/>
                </a:solidFill>
                <a:latin typeface="Arial" charset="0"/>
              </a:rPr>
              <a:t>Bewerbungsverfahren II</a:t>
            </a:r>
          </a:p>
          <a:p>
            <a:pPr algn="ctr">
              <a:defRPr/>
            </a:pPr>
            <a:br>
              <a:rPr lang="de-DE" b="1" dirty="0">
                <a:latin typeface="Arial" charset="0"/>
                <a:cs typeface="Arial" charset="0"/>
              </a:rPr>
            </a:br>
            <a:endParaRPr lang="de-DE" b="1" dirty="0">
              <a:latin typeface="Arial" charset="0"/>
              <a:cs typeface="Arial" charset="0"/>
            </a:endParaRPr>
          </a:p>
          <a:p>
            <a:pPr algn="ctr">
              <a:defRPr/>
            </a:pPr>
            <a:endParaRPr lang="de-DE" b="1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de-DE" sz="3200" b="1" u="sng" dirty="0">
                <a:latin typeface="Arial" charset="0"/>
                <a:cs typeface="Arial" charset="0"/>
              </a:rPr>
              <a:t>2. Info-Meeting</a:t>
            </a:r>
          </a:p>
          <a:p>
            <a:pPr>
              <a:lnSpc>
                <a:spcPct val="150000"/>
              </a:lnSpc>
              <a:defRPr/>
            </a:pPr>
            <a:endParaRPr lang="de-DE" sz="3200" b="1" u="sng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 Treffen aller </a:t>
            </a:r>
            <a:r>
              <a:rPr lang="de-DE" sz="2000" b="1" dirty="0" err="1">
                <a:latin typeface="Arial" charset="0"/>
                <a:cs typeface="Arial" charset="0"/>
              </a:rPr>
              <a:t>BewerberInnen</a:t>
            </a:r>
            <a:endParaRPr lang="de-DE" sz="2000" b="1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 Statistik Auslandsplätze vs. Eingegangene Bewerbungen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 Informationen zum weiteren </a:t>
            </a:r>
            <a:r>
              <a:rPr lang="de-DE" sz="2000" b="1" dirty="0" err="1">
                <a:latin typeface="Arial" charset="0"/>
                <a:cs typeface="Arial" charset="0"/>
              </a:rPr>
              <a:t>to</a:t>
            </a:r>
            <a:r>
              <a:rPr lang="de-DE" sz="2000" b="1" dirty="0">
                <a:latin typeface="Arial" charset="0"/>
                <a:cs typeface="Arial" charset="0"/>
              </a:rPr>
              <a:t> Do.</a:t>
            </a:r>
            <a:br>
              <a:rPr lang="de-DE" sz="2000" b="1" dirty="0">
                <a:latin typeface="Arial" charset="0"/>
                <a:cs typeface="Arial" charset="0"/>
              </a:rPr>
            </a:br>
            <a:r>
              <a:rPr lang="de-DE" sz="2000" b="1" dirty="0">
                <a:latin typeface="Arial" charset="0"/>
                <a:cs typeface="Arial" charset="0"/>
              </a:rPr>
              <a:t>  </a:t>
            </a:r>
          </a:p>
          <a:p>
            <a:pPr>
              <a:defRPr/>
            </a:pPr>
            <a:endParaRPr lang="de-DE" sz="2800" b="1" u="sng" dirty="0">
              <a:latin typeface="Arial" charset="0"/>
              <a:cs typeface="Arial" charset="0"/>
            </a:endParaRPr>
          </a:p>
          <a:p>
            <a:pPr>
              <a:defRPr/>
            </a:pPr>
            <a:endParaRPr lang="de-DE" dirty="0">
              <a:latin typeface="Arial" charset="0"/>
              <a:cs typeface="Arial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endParaRPr lang="de-DE" b="1" dirty="0">
              <a:latin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Ausblick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000" b="1" dirty="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b="1" dirty="0">
                <a:cs typeface="Arial" panose="020B0604020202020204" pitchFamily="34" charset="0"/>
              </a:rPr>
              <a:t>  Abgabe weiterer Unterlagen in </a:t>
            </a:r>
            <a:r>
              <a:rPr lang="de-DE" altLang="de-DE" sz="2000" b="1" dirty="0" err="1">
                <a:cs typeface="Arial" panose="020B0604020202020204" pitchFamily="34" charset="0"/>
              </a:rPr>
              <a:t>Moodle</a:t>
            </a:r>
            <a:endParaRPr lang="de-DE" altLang="de-DE" sz="2000" b="1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cs typeface="Arial" panose="020B0604020202020204" pitchFamily="34" charset="0"/>
              </a:rPr>
              <a:t>xx. Februar 2024 </a:t>
            </a:r>
            <a:r>
              <a:rPr lang="de-DE" altLang="de-DE" sz="2000" b="1" dirty="0">
                <a:cs typeface="Arial" panose="020B0604020202020204" pitchFamily="34" charset="0"/>
              </a:rPr>
              <a:t>– Infos folgen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>
                <a:cs typeface="Arial" panose="020B0604020202020204" pitchFamily="34" charset="0"/>
              </a:rPr>
              <a:t> Februar bis Mai 2024:</a:t>
            </a:r>
            <a:r>
              <a:rPr lang="de-DE" altLang="de-DE" sz="2000" b="1" dirty="0">
                <a:cs typeface="Arial" panose="020B0604020202020204" pitchFamily="34" charset="0"/>
              </a:rPr>
              <a:t> Auswahlverfahren der Universität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b="1" dirty="0">
                <a:cs typeface="Arial" panose="020B0604020202020204" pitchFamily="34" charset="0"/>
              </a:rPr>
              <a:t> </a:t>
            </a:r>
            <a:r>
              <a:rPr lang="de-DE" altLang="de-DE" sz="2000" dirty="0">
                <a:cs typeface="Arial" panose="020B0604020202020204" pitchFamily="34" charset="0"/>
              </a:rPr>
              <a:t>ab April/Mai 2024: </a:t>
            </a:r>
            <a:r>
              <a:rPr lang="de-DE" altLang="de-DE" sz="2000" b="1" dirty="0">
                <a:cs typeface="Arial" panose="020B0604020202020204" pitchFamily="34" charset="0"/>
              </a:rPr>
              <a:t>Nominierung </a:t>
            </a:r>
            <a:r>
              <a:rPr lang="de-DE" altLang="de-DE" sz="2000" dirty="0">
                <a:cs typeface="Arial" panose="020B0604020202020204" pitchFamily="34" charset="0"/>
              </a:rPr>
              <a:t>und</a:t>
            </a:r>
            <a:r>
              <a:rPr lang="de-DE" altLang="de-DE" sz="2000" b="1" dirty="0">
                <a:cs typeface="Arial" panose="020B0604020202020204" pitchFamily="34" charset="0"/>
              </a:rPr>
              <a:t> Aufnahmezusage </a:t>
            </a:r>
            <a:r>
              <a:rPr lang="de-DE" altLang="de-DE" sz="2000" dirty="0">
                <a:cs typeface="Arial" panose="020B0604020202020204" pitchFamily="34" charset="0"/>
              </a:rPr>
              <a:t>der  </a:t>
            </a:r>
            <a:br>
              <a:rPr lang="de-DE" altLang="de-DE" sz="2000" dirty="0">
                <a:cs typeface="Arial" panose="020B0604020202020204" pitchFamily="34" charset="0"/>
              </a:rPr>
            </a:br>
            <a:r>
              <a:rPr lang="de-DE" altLang="de-DE" sz="2000" dirty="0">
                <a:cs typeface="Arial" panose="020B0604020202020204" pitchFamily="34" charset="0"/>
              </a:rPr>
              <a:t>   Partneruniversitäten, Abstimmung der Learning Agreements;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000" dirty="0">
                <a:cs typeface="Arial" panose="020B0604020202020204" pitchFamily="34" charset="0"/>
              </a:rPr>
              <a:t>   Bekanntgabe der ausgewählten Studierenden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 b="1" dirty="0">
                <a:cs typeface="Arial" panose="020B0604020202020204" pitchFamily="34" charset="0"/>
              </a:rPr>
              <a:t>  </a:t>
            </a:r>
            <a:r>
              <a:rPr lang="de-DE" altLang="de-DE" sz="2000" dirty="0"/>
              <a:t>"</a:t>
            </a:r>
            <a:r>
              <a:rPr lang="de-DE" altLang="de-DE" sz="2000" b="1" dirty="0"/>
              <a:t>Restplätze</a:t>
            </a:r>
            <a:r>
              <a:rPr lang="de-DE" altLang="de-DE" sz="2000" dirty="0"/>
              <a:t>" für ERASMUS-Aufenthalte werden je nach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000" dirty="0"/>
              <a:t>   Verfügbarkeit und Fristen der Partneruniversitäten ausgeschrieben</a:t>
            </a:r>
            <a:endParaRPr lang="de-DE" altLang="de-DE" sz="20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20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928688" y="2619375"/>
            <a:ext cx="842962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7200" b="1" cap="small" dirty="0">
                <a:solidFill>
                  <a:srgbClr val="336699"/>
                </a:solidFill>
                <a:effectLst>
                  <a:outerShdw dist="50800" dir="5400000" algn="ctr" rotWithShape="0">
                    <a:srgbClr val="000000">
                      <a:alpha val="86000"/>
                    </a:srgbClr>
                  </a:outerShdw>
                </a:effectLst>
                <a:latin typeface="Arial" charset="0"/>
              </a:rPr>
              <a:t>Fragen???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de-DE" sz="2000" b="1" dirty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endParaRPr lang="de-DE" sz="2000" b="1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de-DE" sz="2000" dirty="0">
              <a:latin typeface="Arial" charset="0"/>
              <a:cs typeface="Arial" charset="0"/>
            </a:endParaRPr>
          </a:p>
          <a:p>
            <a:pPr marL="457200" indent="-457200" algn="ctr" eaLnBrk="1" hangingPunct="1">
              <a:spcBef>
                <a:spcPct val="50000"/>
              </a:spcBef>
              <a:defRPr/>
            </a:pPr>
            <a:endParaRPr lang="de-DE" sz="2000" b="1" dirty="0">
              <a:latin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2800" b="1" dirty="0">
                <a:solidFill>
                  <a:srgbClr val="336699"/>
                </a:solidFill>
                <a:latin typeface="Arial" charset="0"/>
              </a:rPr>
              <a:t>  Ansprechpartner für Förderung</a:t>
            </a:r>
            <a:endParaRPr lang="de-DE" sz="2800" b="1" dirty="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br>
              <a:rPr lang="de-DE" sz="2400" b="1" u="sng" dirty="0">
                <a:latin typeface="Arial" charset="0"/>
              </a:rPr>
            </a:br>
            <a:r>
              <a:rPr lang="de-DE" sz="2400" b="1" u="sng" dirty="0" err="1">
                <a:latin typeface="Arial" charset="0"/>
              </a:rPr>
              <a:t>Institutional</a:t>
            </a:r>
            <a:r>
              <a:rPr lang="de-DE" sz="2400" b="1" u="sng" dirty="0">
                <a:latin typeface="Arial" charset="0"/>
              </a:rPr>
              <a:t> </a:t>
            </a:r>
            <a:r>
              <a:rPr lang="de-DE" sz="2400" b="1" u="sng" dirty="0" err="1">
                <a:latin typeface="Arial" charset="0"/>
              </a:rPr>
              <a:t>Coordinator</a:t>
            </a:r>
            <a:endParaRPr lang="de-DE" sz="2400" b="1" u="sng" dirty="0">
              <a:latin typeface="Arial" charset="0"/>
            </a:endParaRPr>
          </a:p>
          <a:p>
            <a:pPr eaLnBrk="1" hangingPunct="1">
              <a:defRPr/>
            </a:pPr>
            <a:endParaRPr lang="de-DE" sz="2400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de-DE" sz="2400" b="1" dirty="0">
                <a:solidFill>
                  <a:srgbClr val="336699"/>
                </a:solidFill>
                <a:latin typeface="Arial" charset="0"/>
              </a:rPr>
              <a:t>Fabienne Adolphe (ehem. Saunier)</a:t>
            </a:r>
            <a:r>
              <a:rPr lang="de-DE" sz="2400" b="1" dirty="0">
                <a:latin typeface="Arial" charset="0"/>
              </a:rPr>
              <a:t> </a:t>
            </a:r>
            <a:endParaRPr lang="de-DE" sz="2400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de-DE" b="1" dirty="0">
                <a:latin typeface="Arial" charset="0"/>
              </a:rPr>
              <a:t>International Office</a:t>
            </a:r>
          </a:p>
          <a:p>
            <a:pPr algn="ctr" eaLnBrk="1" hangingPunct="1">
              <a:defRPr/>
            </a:pPr>
            <a:r>
              <a:rPr lang="de-DE" b="1" dirty="0">
                <a:latin typeface="Arial" charset="0"/>
              </a:rPr>
              <a:t>Universität des Saarlandes</a:t>
            </a:r>
          </a:p>
          <a:p>
            <a:pPr algn="ctr" eaLnBrk="1" hangingPunct="1">
              <a:defRPr/>
            </a:pPr>
            <a:br>
              <a:rPr lang="de-DE" sz="1400" dirty="0">
                <a:latin typeface="Arial" charset="0"/>
              </a:rPr>
            </a:br>
            <a:r>
              <a:rPr lang="de-DE" sz="1400" dirty="0">
                <a:latin typeface="Arial" charset="0"/>
              </a:rPr>
              <a:t>Gebäude A4 4, </a:t>
            </a:r>
            <a:r>
              <a:rPr lang="de-DE" sz="1400" dirty="0" err="1">
                <a:latin typeface="Arial" charset="0"/>
              </a:rPr>
              <a:t>Zi</a:t>
            </a:r>
            <a:r>
              <a:rPr lang="de-DE" sz="1400" dirty="0">
                <a:latin typeface="Arial" charset="0"/>
              </a:rPr>
              <a:t>. 2.22 – 66041 Saarbrücken</a:t>
            </a:r>
          </a:p>
          <a:p>
            <a:pPr algn="ctr" eaLnBrk="1" hangingPunct="1">
              <a:defRPr/>
            </a:pPr>
            <a:r>
              <a:rPr lang="de-DE" sz="1400" dirty="0">
                <a:latin typeface="Arial" charset="0"/>
              </a:rPr>
              <a:t>Mail: </a:t>
            </a:r>
            <a:r>
              <a:rPr lang="de-DE" sz="1400" dirty="0">
                <a:latin typeface="Arial" charset="0"/>
                <a:hlinkClick r:id="rId3"/>
              </a:rPr>
              <a:t>erasmus@io.uni-saarland.de</a:t>
            </a:r>
            <a:br>
              <a:rPr lang="de-DE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>Tel. (0049) 681 – 302 </a:t>
            </a:r>
            <a:r>
              <a:rPr lang="de-DE" sz="1400" dirty="0">
                <a:latin typeface="Arial" charset="0"/>
              </a:rPr>
              <a:t>71 107</a:t>
            </a:r>
          </a:p>
          <a:p>
            <a:pPr marL="457200" indent="-457200" algn="ctr" eaLnBrk="1" hangingPunct="1">
              <a:spcBef>
                <a:spcPct val="50000"/>
              </a:spcBef>
              <a:defRPr/>
            </a:pPr>
            <a:endParaRPr lang="de-DE" sz="2400" b="1" dirty="0">
              <a:latin typeface="Arial" charset="0"/>
            </a:endParaRPr>
          </a:p>
          <a:p>
            <a:pPr marL="457200" indent="-457200" algn="ctr" eaLnBrk="1" hangingPunct="1">
              <a:spcBef>
                <a:spcPct val="50000"/>
              </a:spcBef>
              <a:defRPr/>
            </a:pPr>
            <a:endParaRPr lang="de-DE" sz="2400" b="1" dirty="0">
              <a:latin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Was ist Erasmus?</a:t>
            </a:r>
            <a:endParaRPr lang="de-DE" altLang="de-DE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/>
              <a:t>ERASMUS</a:t>
            </a:r>
            <a:r>
              <a:rPr lang="de-DE" altLang="de-DE" sz="2400" dirty="0"/>
              <a:t>: 	</a:t>
            </a:r>
            <a:r>
              <a:rPr lang="en-US" altLang="de-DE" sz="2400" b="1" dirty="0" err="1"/>
              <a:t>E</a:t>
            </a:r>
            <a:r>
              <a:rPr lang="en-US" altLang="de-DE" sz="2400" dirty="0" err="1"/>
              <a:t>u</a:t>
            </a:r>
            <a:r>
              <a:rPr lang="en-US" altLang="de-DE" sz="2400" b="1" dirty="0" err="1"/>
              <a:t>R</a:t>
            </a:r>
            <a:r>
              <a:rPr lang="en-US" altLang="de-DE" sz="2400" dirty="0" err="1"/>
              <a:t>opean</a:t>
            </a:r>
            <a:r>
              <a:rPr lang="en-US" altLang="de-DE" sz="2400" dirty="0"/>
              <a:t> </a:t>
            </a:r>
            <a:r>
              <a:rPr lang="en-US" altLang="de-DE" sz="2400" b="1" dirty="0"/>
              <a:t>A</a:t>
            </a:r>
            <a:r>
              <a:rPr lang="en-US" altLang="de-DE" sz="2400" dirty="0"/>
              <a:t>ction </a:t>
            </a:r>
            <a:r>
              <a:rPr lang="en-US" altLang="de-DE" sz="2400" b="1" dirty="0"/>
              <a:t>S</a:t>
            </a:r>
            <a:r>
              <a:rPr lang="en-US" altLang="de-DE" sz="2400" dirty="0"/>
              <a:t>cheme for the </a:t>
            </a:r>
            <a:r>
              <a:rPr lang="en-US" altLang="de-DE" sz="2400" b="1" dirty="0"/>
              <a:t>M</a:t>
            </a:r>
            <a:r>
              <a:rPr lang="en-US" altLang="de-DE" sz="2400" dirty="0"/>
              <a:t>obility of 			</a:t>
            </a:r>
            <a:r>
              <a:rPr lang="en-US" altLang="de-DE" sz="2400" b="1" dirty="0"/>
              <a:t>U</a:t>
            </a:r>
            <a:r>
              <a:rPr lang="en-US" altLang="de-DE" sz="2400" dirty="0"/>
              <a:t>niversity </a:t>
            </a:r>
            <a:r>
              <a:rPr lang="en-US" altLang="de-DE" sz="2400" b="1" dirty="0"/>
              <a:t>S</a:t>
            </a:r>
            <a:r>
              <a:rPr lang="en-US" altLang="de-DE" sz="2400" dirty="0"/>
              <a:t>tudents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/>
              <a:t> </a:t>
            </a:r>
            <a:r>
              <a:rPr lang="en-US" altLang="de-DE" sz="2400" dirty="0" err="1"/>
              <a:t>Studierendenmobilität</a:t>
            </a:r>
            <a:r>
              <a:rPr lang="en-US" altLang="de-DE" sz="2400" dirty="0"/>
              <a:t> </a:t>
            </a:r>
            <a:r>
              <a:rPr lang="en-US" altLang="de-DE" sz="2400" dirty="0" err="1"/>
              <a:t>für</a:t>
            </a:r>
            <a:r>
              <a:rPr lang="en-US" altLang="de-DE" sz="2400" dirty="0"/>
              <a:t> </a:t>
            </a:r>
            <a:r>
              <a:rPr lang="en-US" altLang="de-DE" sz="2400" dirty="0" err="1"/>
              <a:t>Studienzwecke</a:t>
            </a:r>
            <a:r>
              <a:rPr lang="en-US" altLang="de-DE" sz="2400" dirty="0"/>
              <a:t>   mind. 90 </a:t>
            </a:r>
            <a:r>
              <a:rPr lang="en-US" altLang="de-DE" sz="2400" dirty="0" err="1"/>
              <a:t>Tage</a:t>
            </a:r>
            <a:endParaRPr lang="en-US" altLang="de-DE" sz="2400" dirty="0"/>
          </a:p>
          <a:p>
            <a:pPr lvl="1" eaLnBrk="1" hangingPunct="1">
              <a:spcBef>
                <a:spcPct val="0"/>
              </a:spcBef>
              <a:buNone/>
            </a:pPr>
            <a:r>
              <a:rPr lang="en-US" altLang="de-DE" sz="2400" dirty="0"/>
              <a:t>Student Mobility studies (SMS)</a:t>
            </a:r>
          </a:p>
          <a:p>
            <a:pPr lvl="1" eaLnBrk="1" hangingPunct="1">
              <a:spcBef>
                <a:spcPct val="0"/>
              </a:spcBef>
              <a:buNone/>
            </a:pPr>
            <a:endParaRPr lang="en-US" altLang="de-DE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/>
              <a:t> </a:t>
            </a:r>
            <a:r>
              <a:rPr lang="en-US" altLang="de-DE" sz="2400" dirty="0" err="1"/>
              <a:t>Studierendenmobilität</a:t>
            </a:r>
            <a:r>
              <a:rPr lang="en-US" altLang="de-DE" sz="2400" dirty="0"/>
              <a:t> </a:t>
            </a:r>
            <a:r>
              <a:rPr lang="en-US" altLang="de-DE" sz="2400" dirty="0" err="1"/>
              <a:t>für</a:t>
            </a:r>
            <a:r>
              <a:rPr lang="en-US" altLang="de-DE" sz="2400" dirty="0"/>
              <a:t> </a:t>
            </a:r>
            <a:r>
              <a:rPr lang="en-US" altLang="de-DE" sz="2400" dirty="0" err="1"/>
              <a:t>Praktika</a:t>
            </a:r>
            <a:r>
              <a:rPr lang="en-US" altLang="de-DE" sz="2400" dirty="0"/>
              <a:t>    mind. 60 </a:t>
            </a:r>
            <a:r>
              <a:rPr lang="en-US" altLang="de-DE" sz="2400" dirty="0" err="1"/>
              <a:t>Tage</a:t>
            </a:r>
            <a:endParaRPr lang="en-US" altLang="de-DE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2400" dirty="0"/>
              <a:t>   (</a:t>
            </a:r>
            <a:r>
              <a:rPr lang="en-US" altLang="de-DE" sz="2400" dirty="0" err="1"/>
              <a:t>Famulatur</a:t>
            </a:r>
            <a:r>
              <a:rPr lang="en-US" altLang="de-DE" sz="2400" dirty="0"/>
              <a:t> </a:t>
            </a:r>
            <a:r>
              <a:rPr lang="en-US" altLang="de-DE" sz="2400" dirty="0" err="1"/>
              <a:t>oder</a:t>
            </a:r>
            <a:r>
              <a:rPr lang="en-US" altLang="de-DE" sz="2400" dirty="0"/>
              <a:t> PJ)</a:t>
            </a:r>
          </a:p>
          <a:p>
            <a:pPr lvl="1" eaLnBrk="1" hangingPunct="1">
              <a:spcBef>
                <a:spcPct val="0"/>
              </a:spcBef>
              <a:buNone/>
            </a:pPr>
            <a:r>
              <a:rPr lang="en-US" altLang="de-DE" sz="2400" dirty="0"/>
              <a:t>Student Mobility Placement (SMP)</a:t>
            </a:r>
          </a:p>
          <a:p>
            <a:pPr lvl="1" eaLnBrk="1" hangingPunct="1">
              <a:spcBef>
                <a:spcPct val="0"/>
              </a:spcBef>
              <a:buNone/>
            </a:pPr>
            <a:r>
              <a:rPr lang="en-US" altLang="de-DE" sz="2400" dirty="0" err="1"/>
              <a:t>Betreuung</a:t>
            </a:r>
            <a:r>
              <a:rPr lang="en-US" altLang="de-DE" sz="2400" dirty="0"/>
              <a:t> </a:t>
            </a:r>
            <a:r>
              <a:rPr lang="en-US" altLang="de-DE" sz="2400" dirty="0" err="1"/>
              <a:t>durch</a:t>
            </a:r>
            <a:r>
              <a:rPr lang="en-US" altLang="de-DE" sz="2400" dirty="0"/>
              <a:t> International Office, Frau </a:t>
            </a:r>
            <a:r>
              <a:rPr lang="en-US" altLang="de-DE" sz="2400" dirty="0" err="1"/>
              <a:t>Jochum</a:t>
            </a:r>
            <a:endParaRPr lang="de-DE" altLang="de-DE" sz="24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24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solidFill>
                  <a:srgbClr val="336699"/>
                </a:solidFill>
              </a:rPr>
              <a:t>  Was wird durch Erasmus gefördert?</a:t>
            </a:r>
            <a:endParaRPr lang="de-DE" altLang="de-DE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/>
              <a:t>Studienaufenthalt im EU-Ausland (3 – 24 Monate)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000">
                <a:sym typeface="Wingdings" panose="05000000000000000000" pitchFamily="2" charset="2"/>
              </a:rPr>
              <a:t>	</a:t>
            </a:r>
            <a:r>
              <a:rPr lang="de-DE" altLang="de-DE" sz="2000"/>
              <a:t>Fixe Partneruniversitäten (interinstitutionelle Abkommen)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00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/>
              <a:t>Anerkennung von im Ausland erbrachten Studienleistungen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000">
                <a:sym typeface="Wingdings" panose="05000000000000000000" pitchFamily="2" charset="2"/>
              </a:rPr>
              <a:t>	</a:t>
            </a:r>
            <a:r>
              <a:rPr lang="de-DE" altLang="de-DE" sz="2000"/>
              <a:t>Abschluss eines Learning Agreement</a:t>
            </a:r>
            <a:br>
              <a:rPr lang="de-DE" altLang="de-DE" sz="2000" b="1" u="sng"/>
            </a:br>
            <a:endParaRPr lang="de-DE" altLang="de-DE" sz="200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/>
              <a:t>Befreiung von Studiengebühren an der Gastuniversität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de-DE" altLang="de-DE" sz="2000"/>
              <a:t>Mobilitätszuschuss von der EU (Stipendium)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2400" b="1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889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  Was ist ECTS? </a:t>
            </a:r>
            <a:endParaRPr lang="de-DE" altLang="de-DE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/>
              <a:t>E</a:t>
            </a:r>
            <a:r>
              <a:rPr lang="de-DE" altLang="de-DE" sz="2400" dirty="0"/>
              <a:t>uropean </a:t>
            </a:r>
            <a:r>
              <a:rPr lang="de-DE" altLang="de-DE" sz="2400" b="1" dirty="0" err="1"/>
              <a:t>C</a:t>
            </a:r>
            <a:r>
              <a:rPr lang="de-DE" altLang="de-DE" sz="2400" dirty="0" err="1"/>
              <a:t>redit</a:t>
            </a:r>
            <a:r>
              <a:rPr lang="de-DE" altLang="de-DE" sz="2400" dirty="0"/>
              <a:t> </a:t>
            </a:r>
            <a:r>
              <a:rPr lang="de-DE" altLang="de-DE" sz="2400" b="1" dirty="0"/>
              <a:t>T</a:t>
            </a:r>
            <a:r>
              <a:rPr lang="de-DE" altLang="de-DE" sz="2400" dirty="0"/>
              <a:t>ransfer and </a:t>
            </a:r>
            <a:r>
              <a:rPr lang="de-DE" altLang="de-DE" sz="2400" b="1" dirty="0" err="1"/>
              <a:t>A</a:t>
            </a:r>
            <a:r>
              <a:rPr lang="de-DE" altLang="de-DE" sz="2400" dirty="0" err="1"/>
              <a:t>ccumulation</a:t>
            </a:r>
            <a:r>
              <a:rPr lang="de-DE" altLang="de-DE" sz="2400" dirty="0"/>
              <a:t> </a:t>
            </a:r>
            <a:r>
              <a:rPr lang="de-DE" altLang="de-DE" sz="2400" b="1" dirty="0"/>
              <a:t>S</a:t>
            </a:r>
            <a:r>
              <a:rPr lang="de-DE" altLang="de-DE" sz="2400" dirty="0"/>
              <a:t>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de-DE" altLang="de-DE" sz="2000" dirty="0"/>
            </a:br>
            <a:r>
              <a:rPr lang="de-DE" altLang="de-DE" sz="2000" dirty="0"/>
              <a:t>Europäisches System zur Übertragung und Akkumulierung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/>
              <a:t>von Studienleistungen. Anrechnung äquivalenter, an der Gastuniversität erbrachter Studienleistungen über ECTS: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 Studienleistung </a:t>
            </a:r>
            <a:r>
              <a:rPr lang="de-DE" altLang="de-DE" sz="2000" b="1" dirty="0"/>
              <a:t>1 Studienjahr  = 60 </a:t>
            </a:r>
            <a:r>
              <a:rPr lang="de-DE" altLang="de-DE" sz="2000" b="1" dirty="0" err="1"/>
              <a:t>credits</a:t>
            </a:r>
            <a:r>
              <a:rPr lang="de-DE" altLang="de-DE" sz="2000" b="1" dirty="0"/>
              <a:t> (</a:t>
            </a:r>
            <a:r>
              <a:rPr lang="de-DE" altLang="de-DE" sz="2000" b="1" dirty="0" err="1"/>
              <a:t>minumim</a:t>
            </a:r>
            <a:r>
              <a:rPr lang="de-DE" altLang="de-DE" sz="2000" b="1" dirty="0"/>
              <a:t> 30)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/>
              <a:t>			 1 Semester     = 30 </a:t>
            </a:r>
            <a:r>
              <a:rPr lang="de-DE" altLang="de-DE" sz="2000" b="1" dirty="0" err="1"/>
              <a:t>credits</a:t>
            </a:r>
            <a:r>
              <a:rPr lang="de-DE" altLang="de-DE" sz="2000" b="1" dirty="0"/>
              <a:t>    (</a:t>
            </a:r>
            <a:r>
              <a:rPr lang="de-DE" altLang="de-DE" sz="2000" b="1" dirty="0" err="1"/>
              <a:t>minumim</a:t>
            </a:r>
            <a:r>
              <a:rPr lang="de-DE" altLang="de-DE" sz="2000" b="1" dirty="0"/>
              <a:t> 15)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/>
              <a:t>Die </a:t>
            </a:r>
            <a:r>
              <a:rPr lang="de-DE" altLang="de-DE" sz="2000" dirty="0" err="1"/>
              <a:t>credit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point</a:t>
            </a:r>
            <a:r>
              <a:rPr lang="de-DE" altLang="de-DE" sz="2000" dirty="0"/>
              <a:t> berechnen sich anhand des „</a:t>
            </a:r>
            <a:r>
              <a:rPr lang="de-DE" altLang="de-DE" sz="2000" dirty="0" err="1"/>
              <a:t>workloads</a:t>
            </a:r>
            <a:r>
              <a:rPr lang="de-DE" altLang="de-DE" sz="2000" dirty="0"/>
              <a:t>“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/>
              <a:t>Lernaufwand bemessen nach dem Zeitaufwand für Lehrveranstaltungen und dem Lernaufwand für Prüfungen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357188" y="533400"/>
            <a:ext cx="842962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2800" b="1" dirty="0">
                <a:solidFill>
                  <a:srgbClr val="336699"/>
                </a:solidFill>
                <a:latin typeface="Arial" charset="0"/>
              </a:rPr>
              <a:t>  Wie wird die Studienleistung bewertet? </a:t>
            </a:r>
            <a:endParaRPr lang="de-DE" sz="2800" b="1" dirty="0">
              <a:latin typeface="Arial" charset="0"/>
            </a:endParaRPr>
          </a:p>
          <a:p>
            <a:pPr eaLnBrk="1" hangingPunct="1">
              <a:defRPr/>
            </a:pPr>
            <a:endParaRPr lang="de-DE" sz="2400" dirty="0">
              <a:latin typeface="Arial" charset="0"/>
            </a:endParaRPr>
          </a:p>
          <a:p>
            <a:pPr eaLnBrk="1" hangingPunct="1">
              <a:buSzPct val="100000"/>
              <a:defRPr/>
            </a:pPr>
            <a:br>
              <a:rPr lang="de-DE" sz="2400" b="1" u="sng" dirty="0">
                <a:latin typeface="Arial" charset="0"/>
              </a:rPr>
            </a:br>
            <a:endParaRPr lang="de-DE" sz="2400" b="1" dirty="0">
              <a:latin typeface="Arial" charset="0"/>
            </a:endParaRPr>
          </a:p>
          <a:p>
            <a:pPr marL="457200" indent="-457200" algn="ctr" eaLnBrk="1" hangingPunct="1">
              <a:spcBef>
                <a:spcPct val="50000"/>
              </a:spcBef>
              <a:defRPr/>
            </a:pPr>
            <a:endParaRPr lang="de-DE" sz="2400" b="1" dirty="0">
              <a:latin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785813" y="1428750"/>
          <a:ext cx="7315200" cy="3584576"/>
        </p:xfrm>
        <a:graphic>
          <a:graphicData uri="http://schemas.openxmlformats.org/drawingml/2006/table">
            <a:tbl>
              <a:tblPr/>
              <a:tblGrid>
                <a:gridCol w="1242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98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/>
                          <a:ea typeface="Times New Roman"/>
                          <a:cs typeface="Times New Roman"/>
                        </a:rPr>
                        <a:t>ECTS Grade</a:t>
                      </a:r>
                      <a:endParaRPr lang="de-DE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/>
                          <a:ea typeface="Times New Roman"/>
                          <a:cs typeface="Times New Roman"/>
                        </a:rPr>
                        <a:t>% successful students </a:t>
                      </a:r>
                      <a:endParaRPr lang="de-DE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/>
                          <a:ea typeface="Times New Roman"/>
                          <a:cs typeface="Times New Roman"/>
                        </a:rPr>
                        <a:t>Definition</a:t>
                      </a:r>
                      <a:endParaRPr lang="de-DE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9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366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EXCELLENT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b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outstanding performance with only minor errors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366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VERY GOOD </a:t>
                      </a:r>
                      <a:b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above the average standard but with some minor errors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366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GOOD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generally sound work with a number of notable errors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366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SATISFACTORY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fair but with significant shortcomings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366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SUFFICIENT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performance meets the minimum criteria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/>
                          <a:ea typeface="Times New Roman"/>
                          <a:cs typeface="Times New Roman"/>
                        </a:rPr>
                        <a:t>FX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366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FAIL</a:t>
                      </a:r>
                      <a:r>
                        <a:rPr lang="en-GB" sz="1200" b="1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b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some more work required before the credit can be awarded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de-DE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3366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FAIL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considerable further work is required</a:t>
                      </a:r>
                      <a:endParaRPr lang="de-DE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744" marR="4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78" name="Text Box 47"/>
          <p:cNvSpPr txBox="1">
            <a:spLocks noChangeArrowheads="1"/>
          </p:cNvSpPr>
          <p:nvPr/>
        </p:nvSpPr>
        <p:spPr bwMode="auto">
          <a:xfrm>
            <a:off x="755650" y="5445125"/>
            <a:ext cx="792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</a:rPr>
              <a:t>Noten aus dem Ausland werden vom LPA nicht übernommen!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 w="254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4611688" y="-571500"/>
            <a:ext cx="324643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889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889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88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altLang="de-DE" sz="900" b="1"/>
              <a:t>                      </a:t>
            </a:r>
            <a:endParaRPr lang="de-DE" altLang="de-DE" sz="1000">
              <a:solidFill>
                <a:srgbClr val="6E6E6E"/>
              </a:solidFill>
            </a:endParaRPr>
          </a:p>
        </p:txBody>
      </p:sp>
      <p:sp>
        <p:nvSpPr>
          <p:cNvPr id="38" name="Rectangle 119"/>
          <p:cNvSpPr>
            <a:spLocks noChangeArrowheads="1"/>
          </p:cNvSpPr>
          <p:nvPr/>
        </p:nvSpPr>
        <p:spPr bwMode="auto">
          <a:xfrm>
            <a:off x="1143000" y="214313"/>
            <a:ext cx="191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2800" b="1" dirty="0">
                <a:solidFill>
                  <a:srgbClr val="2A2A8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Erasmus+</a:t>
            </a:r>
          </a:p>
        </p:txBody>
      </p:sp>
      <p:sp>
        <p:nvSpPr>
          <p:cNvPr id="39" name="Rectangle 120"/>
          <p:cNvSpPr>
            <a:spLocks noChangeArrowheads="1"/>
          </p:cNvSpPr>
          <p:nvPr/>
        </p:nvSpPr>
        <p:spPr bwMode="auto">
          <a:xfrm>
            <a:off x="1143000" y="7143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2800" b="1" dirty="0">
                <a:solidFill>
                  <a:srgbClr val="2A2A8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2024-2025</a:t>
            </a:r>
          </a:p>
        </p:txBody>
      </p:sp>
      <p:graphicFrame>
        <p:nvGraphicFramePr>
          <p:cNvPr id="20486" name="Object 84"/>
          <p:cNvGraphicFramePr>
            <a:graphicFrameLocks noChangeAspect="1"/>
          </p:cNvGraphicFramePr>
          <p:nvPr/>
        </p:nvGraphicFramePr>
        <p:xfrm>
          <a:off x="142875" y="142875"/>
          <a:ext cx="101441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Bitmap" r:id="rId4" imgW="2775878" imgH="2657066" progId="Paint.Picture">
                  <p:embed/>
                </p:oleObj>
              </mc:Choice>
              <mc:Fallback>
                <p:oleObj name="Bitmap" r:id="rId4" imgW="2775878" imgH="2657066" progId="Paint.Picture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42875"/>
                        <a:ext cx="1014413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feld 78"/>
          <p:cNvSpPr txBox="1">
            <a:spLocks noChangeArrowheads="1"/>
          </p:cNvSpPr>
          <p:nvPr/>
        </p:nvSpPr>
        <p:spPr bwMode="auto">
          <a:xfrm>
            <a:off x="6300788" y="5400675"/>
            <a:ext cx="2513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rgbClr val="FF0000"/>
                </a:solidFill>
              </a:rPr>
              <a:t>Viele Plätze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rgbClr val="FF0000"/>
                </a:solidFill>
              </a:rPr>
              <a:t>in 16 Ländern</a:t>
            </a:r>
          </a:p>
        </p:txBody>
      </p:sp>
      <p:grpSp>
        <p:nvGrpSpPr>
          <p:cNvPr id="20488" name="Gruppieren 90"/>
          <p:cNvGrpSpPr>
            <a:grpSpLocks/>
          </p:cNvGrpSpPr>
          <p:nvPr/>
        </p:nvGrpSpPr>
        <p:grpSpPr bwMode="auto">
          <a:xfrm>
            <a:off x="1357313" y="2182813"/>
            <a:ext cx="4868862" cy="4380734"/>
            <a:chOff x="1000172" y="1646552"/>
            <a:chExt cx="4869482" cy="4326269"/>
          </a:xfrm>
        </p:grpSpPr>
        <p:sp>
          <p:nvSpPr>
            <p:cNvPr id="20496" name="Line 23"/>
            <p:cNvSpPr>
              <a:spLocks noChangeShapeType="1"/>
            </p:cNvSpPr>
            <p:nvPr/>
          </p:nvSpPr>
          <p:spPr bwMode="auto">
            <a:xfrm flipH="1">
              <a:off x="2506054" y="3526181"/>
              <a:ext cx="392572" cy="8067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98" name="Line 47"/>
            <p:cNvSpPr>
              <a:spLocks noChangeShapeType="1"/>
            </p:cNvSpPr>
            <p:nvPr/>
          </p:nvSpPr>
          <p:spPr bwMode="auto">
            <a:xfrm>
              <a:off x="3369713" y="3592946"/>
              <a:ext cx="392572" cy="534117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aphicFrame>
          <p:nvGraphicFramePr>
            <p:cNvPr id="20499" name="Object 17"/>
            <p:cNvGraphicFramePr>
              <a:graphicFrameLocks noChangeAspect="1"/>
            </p:cNvGraphicFramePr>
            <p:nvPr/>
          </p:nvGraphicFramePr>
          <p:xfrm>
            <a:off x="2977141" y="3378743"/>
            <a:ext cx="307515" cy="267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" name="Image" r:id="rId6" imgW="2453506" imgH="2509029" progId="Photoshop.Image.6">
                    <p:embed/>
                  </p:oleObj>
                </mc:Choice>
                <mc:Fallback>
                  <p:oleObj name="Image" r:id="rId6" imgW="2453506" imgH="2509029" progId="Photoshop.Image.6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7141" y="3378743"/>
                          <a:ext cx="307515" cy="267059"/>
                        </a:xfrm>
                        <a:prstGeom prst="rect">
                          <a:avLst/>
                        </a:prstGeom>
                        <a:solidFill>
                          <a:srgbClr val="FFDA3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1"/>
            <p:cNvSpPr>
              <a:spLocks noChangeShapeType="1"/>
            </p:cNvSpPr>
            <p:nvPr/>
          </p:nvSpPr>
          <p:spPr bwMode="auto">
            <a:xfrm flipH="1">
              <a:off x="2847374" y="3779331"/>
              <a:ext cx="208281" cy="440369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01" name="Line 22"/>
            <p:cNvSpPr>
              <a:spLocks noChangeShapeType="1"/>
            </p:cNvSpPr>
            <p:nvPr/>
          </p:nvSpPr>
          <p:spPr bwMode="auto">
            <a:xfrm flipH="1">
              <a:off x="1692557" y="3712566"/>
              <a:ext cx="1206070" cy="80521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02" name="Line 44"/>
            <p:cNvSpPr>
              <a:spLocks noChangeShapeType="1"/>
            </p:cNvSpPr>
            <p:nvPr/>
          </p:nvSpPr>
          <p:spPr bwMode="auto">
            <a:xfrm>
              <a:off x="3212685" y="3726475"/>
              <a:ext cx="314058" cy="120176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03" name="Line 45"/>
            <p:cNvSpPr>
              <a:spLocks noChangeShapeType="1"/>
            </p:cNvSpPr>
            <p:nvPr/>
          </p:nvSpPr>
          <p:spPr bwMode="auto">
            <a:xfrm flipV="1">
              <a:off x="3134170" y="2477630"/>
              <a:ext cx="19188" cy="848256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04" name="Line 46"/>
            <p:cNvSpPr>
              <a:spLocks noChangeShapeType="1"/>
            </p:cNvSpPr>
            <p:nvPr/>
          </p:nvSpPr>
          <p:spPr bwMode="auto">
            <a:xfrm flipV="1">
              <a:off x="3291199" y="2324471"/>
              <a:ext cx="697944" cy="106818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05" name="Rectangle 51"/>
            <p:cNvSpPr>
              <a:spLocks noChangeArrowheads="1"/>
            </p:cNvSpPr>
            <p:nvPr/>
          </p:nvSpPr>
          <p:spPr bwMode="auto">
            <a:xfrm>
              <a:off x="3153358" y="1646552"/>
              <a:ext cx="557703" cy="36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None/>
              </a:pPr>
              <a:r>
                <a:rPr lang="en-GB" altLang="de-DE" sz="900">
                  <a:cs typeface="Arial" panose="020B0604020202020204" pitchFamily="34" charset="0"/>
                </a:rPr>
                <a:t> </a:t>
              </a:r>
              <a:endParaRPr lang="de-DE" altLang="de-DE" sz="900" i="1">
                <a:solidFill>
                  <a:srgbClr val="2A2A82"/>
                </a:solidFill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de-DE" altLang="de-DE" sz="900" i="1">
                  <a:solidFill>
                    <a:srgbClr val="2A2A82"/>
                  </a:solidFill>
                </a:rPr>
                <a:t>Bergen</a:t>
              </a:r>
            </a:p>
          </p:txBody>
        </p:sp>
        <p:grpSp>
          <p:nvGrpSpPr>
            <p:cNvPr id="20506" name="Group 121"/>
            <p:cNvGrpSpPr>
              <a:grpSpLocks/>
            </p:cNvGrpSpPr>
            <p:nvPr/>
          </p:nvGrpSpPr>
          <p:grpSpPr bwMode="auto">
            <a:xfrm>
              <a:off x="1642395" y="3392652"/>
              <a:ext cx="1275860" cy="767794"/>
              <a:chOff x="96" y="3408"/>
              <a:chExt cx="780" cy="552"/>
            </a:xfrm>
          </p:grpSpPr>
          <p:sp>
            <p:nvSpPr>
              <p:cNvPr id="20548" name="Text Box 6"/>
              <p:cNvSpPr txBox="1">
                <a:spLocks noChangeArrowheads="1"/>
              </p:cNvSpPr>
              <p:nvPr/>
            </p:nvSpPr>
            <p:spPr bwMode="auto">
              <a:xfrm>
                <a:off x="96" y="3408"/>
                <a:ext cx="780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84163" indent="-284163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1000" dirty="0">
                    <a:cs typeface="Times New Roman" panose="02020603050405020304" pitchFamily="18" charset="0"/>
                  </a:rPr>
                  <a:t>    </a:t>
                </a:r>
                <a:endParaRPr lang="en-GB" altLang="de-DE" sz="900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dirty="0">
                    <a:solidFill>
                      <a:srgbClr val="2A2A82"/>
                    </a:solidFill>
                  </a:rPr>
                  <a:t>         </a:t>
                </a:r>
                <a:r>
                  <a:rPr lang="en-GB" altLang="de-DE" sz="900" dirty="0" err="1">
                    <a:solidFill>
                      <a:srgbClr val="2A2A82"/>
                    </a:solidFill>
                  </a:rPr>
                  <a:t>Antwerpen</a:t>
                </a:r>
                <a:endParaRPr lang="de-DE" altLang="de-DE" sz="900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fr-FR" altLang="de-DE" sz="900" dirty="0">
                    <a:solidFill>
                      <a:srgbClr val="2A2A82"/>
                    </a:solidFill>
                  </a:rPr>
                  <a:t>         Bruxelles</a:t>
                </a:r>
                <a:endParaRPr lang="de-DE" altLang="de-DE" sz="900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de-DE" altLang="de-DE" sz="900" dirty="0">
                    <a:solidFill>
                      <a:srgbClr val="2A2A82"/>
                    </a:solidFill>
                  </a:rPr>
                  <a:t>         </a:t>
                </a:r>
                <a:r>
                  <a:rPr lang="en-GB" altLang="de-DE" sz="1000" dirty="0">
                    <a:cs typeface="Times New Roman" panose="02020603050405020304" pitchFamily="18" charset="0"/>
                  </a:rPr>
                  <a:t>   </a:t>
                </a:r>
                <a:endParaRPr lang="de-DE" altLang="de-DE" sz="1000" dirty="0"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549" name="Group 96"/>
              <p:cNvGrpSpPr>
                <a:grpSpLocks noChangeAspect="1"/>
              </p:cNvGrpSpPr>
              <p:nvPr/>
            </p:nvGrpSpPr>
            <p:grpSpPr bwMode="auto">
              <a:xfrm>
                <a:off x="217" y="3578"/>
                <a:ext cx="51" cy="156"/>
                <a:chOff x="216" y="3592"/>
                <a:chExt cx="55" cy="171"/>
              </a:xfrm>
            </p:grpSpPr>
            <p:sp>
              <p:nvSpPr>
                <p:cNvPr id="80" name="AutoShap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216" y="3592"/>
                  <a:ext cx="55" cy="58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81" name="AutoShap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16" y="3703"/>
                  <a:ext cx="55" cy="60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>
                    <a:lnSpc>
                      <a:spcPct val="130000"/>
                    </a:lnSpc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</p:grpSp>
        </p:grpSp>
        <p:sp>
          <p:nvSpPr>
            <p:cNvPr id="20507" name="Line 72"/>
            <p:cNvSpPr>
              <a:spLocks noChangeShapeType="1"/>
            </p:cNvSpPr>
            <p:nvPr/>
          </p:nvSpPr>
          <p:spPr bwMode="auto">
            <a:xfrm>
              <a:off x="3369713" y="3459417"/>
              <a:ext cx="471087" cy="66765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08" name="Text Box 31"/>
            <p:cNvSpPr txBox="1">
              <a:spLocks noChangeArrowheads="1"/>
            </p:cNvSpPr>
            <p:nvPr/>
          </p:nvSpPr>
          <p:spPr bwMode="auto">
            <a:xfrm>
              <a:off x="2295046" y="4071426"/>
              <a:ext cx="1290583" cy="932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GB" altLang="de-DE" sz="900" i="1" dirty="0">
                  <a:solidFill>
                    <a:srgbClr val="2A2A82"/>
                  </a:solidFill>
                </a:rPr>
                <a:t>Rennes</a:t>
              </a:r>
            </a:p>
            <a:p>
              <a:pPr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GB" altLang="de-DE" sz="900" i="1" dirty="0">
                  <a:solidFill>
                    <a:srgbClr val="2A2A82"/>
                  </a:solidFill>
                </a:rPr>
                <a:t>Nancy </a:t>
              </a:r>
            </a:p>
            <a:p>
              <a:pPr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GB" altLang="de-DE" sz="900" i="1" dirty="0">
                  <a:solidFill>
                    <a:srgbClr val="2A2A82"/>
                  </a:solidFill>
                </a:rPr>
                <a:t>La Reunion</a:t>
              </a:r>
            </a:p>
            <a:p>
              <a:pPr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GB" altLang="de-DE" sz="900" i="1" dirty="0">
                  <a:solidFill>
                    <a:srgbClr val="2A2A82"/>
                  </a:solidFill>
                </a:rPr>
                <a:t>Lausanne</a:t>
              </a:r>
              <a:r>
                <a:rPr lang="en-GB" altLang="de-DE" sz="1000" i="1" dirty="0">
                  <a:cs typeface="Times New Roman" panose="02020603050405020304" pitchFamily="18" charset="0"/>
                </a:rPr>
                <a:t> </a:t>
              </a:r>
              <a:r>
                <a:rPr lang="en-GB" altLang="de-DE" sz="1000" dirty="0">
                  <a:cs typeface="Times New Roman" panose="02020603050405020304" pitchFamily="18" charset="0"/>
                </a:rPr>
                <a:t>  </a:t>
              </a:r>
            </a:p>
            <a:p>
              <a:pPr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GB" altLang="de-DE" sz="900" i="1" dirty="0">
                  <a:solidFill>
                    <a:srgbClr val="2A2A82"/>
                  </a:solidFill>
                </a:rPr>
                <a:t>Basel  </a:t>
              </a:r>
              <a:r>
                <a:rPr lang="en-GB" altLang="de-DE" sz="1000" dirty="0">
                  <a:cs typeface="Times New Roman" panose="02020603050405020304" pitchFamily="18" charset="0"/>
                </a:rPr>
                <a:t>    </a:t>
              </a:r>
              <a:endParaRPr lang="de-DE" altLang="de-DE" sz="1000" dirty="0">
                <a:cs typeface="Times New Roman" panose="02020603050405020304" pitchFamily="18" charset="0"/>
              </a:endParaRPr>
            </a:p>
          </p:txBody>
        </p:sp>
        <p:grpSp>
          <p:nvGrpSpPr>
            <p:cNvPr id="20509" name="Group 77"/>
            <p:cNvGrpSpPr>
              <a:grpSpLocks noChangeAspect="1"/>
            </p:cNvGrpSpPr>
            <p:nvPr/>
          </p:nvGrpSpPr>
          <p:grpSpPr bwMode="auto">
            <a:xfrm>
              <a:off x="2175639" y="4140973"/>
              <a:ext cx="111229" cy="816476"/>
              <a:chOff x="1008" y="4848"/>
              <a:chExt cx="57" cy="643"/>
            </a:xfrm>
          </p:grpSpPr>
          <p:sp>
            <p:nvSpPr>
              <p:cNvPr id="72" name="AutoShape 54"/>
              <p:cNvSpPr>
                <a:spLocks noChangeAspect="1" noChangeArrowheads="1"/>
              </p:cNvSpPr>
              <p:nvPr/>
            </p:nvSpPr>
            <p:spPr bwMode="auto">
              <a:xfrm>
                <a:off x="1008" y="4965"/>
                <a:ext cx="54" cy="59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73" name="AutoShape 55"/>
              <p:cNvSpPr>
                <a:spLocks noChangeAspect="1" noChangeArrowheads="1"/>
              </p:cNvSpPr>
              <p:nvPr/>
            </p:nvSpPr>
            <p:spPr bwMode="auto">
              <a:xfrm>
                <a:off x="1008" y="5201"/>
                <a:ext cx="54" cy="60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74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1008" y="5315"/>
                <a:ext cx="54" cy="59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75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1008" y="4850"/>
                <a:ext cx="54" cy="60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76" name="AutoShape 75"/>
              <p:cNvSpPr>
                <a:spLocks noChangeAspect="1" noChangeArrowheads="1"/>
              </p:cNvSpPr>
              <p:nvPr/>
            </p:nvSpPr>
            <p:spPr bwMode="auto">
              <a:xfrm>
                <a:off x="1011" y="5429"/>
                <a:ext cx="54" cy="60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77" name="AutoShape 76"/>
              <p:cNvSpPr>
                <a:spLocks noChangeAspect="1" noChangeArrowheads="1"/>
              </p:cNvSpPr>
              <p:nvPr/>
            </p:nvSpPr>
            <p:spPr bwMode="auto">
              <a:xfrm>
                <a:off x="1008" y="5089"/>
                <a:ext cx="54" cy="61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</p:grpSp>
        <p:grpSp>
          <p:nvGrpSpPr>
            <p:cNvPr id="20510" name="Group 123"/>
            <p:cNvGrpSpPr>
              <a:grpSpLocks/>
            </p:cNvGrpSpPr>
            <p:nvPr/>
          </p:nvGrpSpPr>
          <p:grpSpPr bwMode="auto">
            <a:xfrm>
              <a:off x="3448228" y="4157658"/>
              <a:ext cx="1295489" cy="1815163"/>
              <a:chOff x="1584" y="3894"/>
              <a:chExt cx="792" cy="1305"/>
            </a:xfrm>
          </p:grpSpPr>
          <p:sp>
            <p:nvSpPr>
              <p:cNvPr id="20532" name="Text Box 30"/>
              <p:cNvSpPr txBox="1">
                <a:spLocks noChangeArrowheads="1"/>
              </p:cNvSpPr>
              <p:nvPr/>
            </p:nvSpPr>
            <p:spPr bwMode="auto">
              <a:xfrm>
                <a:off x="1584" y="4057"/>
                <a:ext cx="792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1000" dirty="0">
                    <a:cs typeface="Arial" panose="020B0604020202020204" pitchFamily="34" charset="0"/>
                  </a:rPr>
                  <a:t>       </a:t>
                </a:r>
                <a:endParaRPr lang="en-GB" altLang="de-DE" sz="1000" dirty="0"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1000" dirty="0">
                    <a:cs typeface="Times New Roman" panose="02020603050405020304" pitchFamily="18" charset="0"/>
                  </a:rPr>
                  <a:t>        </a:t>
                </a:r>
                <a:r>
                  <a:rPr lang="en-GB" altLang="de-DE" sz="900" i="1" dirty="0">
                    <a:solidFill>
                      <a:srgbClr val="2A2A82"/>
                    </a:solidFill>
                  </a:rPr>
                  <a:t>Perugia</a:t>
                </a:r>
              </a:p>
              <a:p>
                <a:pPr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de-DE" altLang="de-DE" sz="900" i="1" dirty="0">
                    <a:solidFill>
                      <a:srgbClr val="2A2A82"/>
                    </a:solidFill>
                  </a:rPr>
                  <a:t>     </a:t>
                </a:r>
                <a:r>
                  <a:rPr lang="en-GB" altLang="de-DE" sz="900" i="1" dirty="0">
                    <a:solidFill>
                      <a:srgbClr val="2A2A82"/>
                    </a:solidFill>
                  </a:rPr>
                  <a:t>   </a:t>
                </a:r>
                <a:r>
                  <a:rPr lang="en-GB" altLang="de-DE" sz="900" i="1" dirty="0" err="1">
                    <a:solidFill>
                      <a:srgbClr val="2A2A82"/>
                    </a:solidFill>
                  </a:rPr>
                  <a:t>Neapel</a:t>
                </a:r>
                <a:endParaRPr lang="de-DE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         Bari</a:t>
                </a: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        Thessaloniki</a:t>
                </a:r>
                <a:endParaRPr lang="de-DE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        Heraklion/</a:t>
                </a:r>
                <a:r>
                  <a:rPr lang="en-GB" altLang="de-DE" sz="900" i="1" dirty="0" err="1">
                    <a:solidFill>
                      <a:srgbClr val="2A2A82"/>
                    </a:solidFill>
                  </a:rPr>
                  <a:t>Kreta</a:t>
                </a:r>
                <a:endParaRPr lang="en-GB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        Istanbul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   </a:t>
                </a:r>
                <a:endParaRPr lang="de-DE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1000" dirty="0">
                    <a:cs typeface="Times New Roman" panose="02020603050405020304" pitchFamily="18" charset="0"/>
                  </a:rPr>
                  <a:t>       </a:t>
                </a:r>
                <a:endParaRPr lang="de-DE" altLang="de-DE" sz="1000" dirty="0"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533" name="Group 122"/>
              <p:cNvGrpSpPr>
                <a:grpSpLocks/>
              </p:cNvGrpSpPr>
              <p:nvPr/>
            </p:nvGrpSpPr>
            <p:grpSpPr bwMode="auto">
              <a:xfrm>
                <a:off x="1710" y="3894"/>
                <a:ext cx="162" cy="961"/>
                <a:chOff x="1710" y="3894"/>
                <a:chExt cx="162" cy="961"/>
              </a:xfrm>
            </p:grpSpPr>
            <p:sp>
              <p:nvSpPr>
                <p:cNvPr id="63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1722" y="4573"/>
                  <a:ext cx="50" cy="56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64" name="AutoShap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1716" y="4678"/>
                  <a:ext cx="50" cy="57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65" name="AutoShap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1737" y="4217"/>
                  <a:ext cx="49" cy="55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66" name="AutoShap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1722" y="4467"/>
                  <a:ext cx="50" cy="48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67" name="AutoShap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1710" y="4807"/>
                  <a:ext cx="50" cy="48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68" name="AutoShap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968"/>
                  <a:ext cx="50" cy="55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69" name="AutoShap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1" y="3894"/>
                  <a:ext cx="50" cy="52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</p:grpSp>
        </p:grpSp>
        <p:grpSp>
          <p:nvGrpSpPr>
            <p:cNvPr id="20511" name="Group 116"/>
            <p:cNvGrpSpPr>
              <a:grpSpLocks/>
            </p:cNvGrpSpPr>
            <p:nvPr/>
          </p:nvGrpSpPr>
          <p:grpSpPr bwMode="auto">
            <a:xfrm>
              <a:off x="1007736" y="4071427"/>
              <a:ext cx="1105745" cy="1673290"/>
              <a:chOff x="444" y="4136"/>
              <a:chExt cx="676" cy="1203"/>
            </a:xfrm>
          </p:grpSpPr>
          <p:sp>
            <p:nvSpPr>
              <p:cNvPr id="20524" name="Rectangle 73"/>
              <p:cNvSpPr>
                <a:spLocks noChangeArrowheads="1"/>
              </p:cNvSpPr>
              <p:nvPr/>
            </p:nvSpPr>
            <p:spPr bwMode="auto">
              <a:xfrm>
                <a:off x="480" y="4136"/>
                <a:ext cx="640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Elche/Alicante</a:t>
                </a: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Barcelona</a:t>
                </a: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Coimbra</a:t>
                </a: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 err="1">
                    <a:solidFill>
                      <a:srgbClr val="2A2A82"/>
                    </a:solidFill>
                  </a:rPr>
                  <a:t>Lissabon</a:t>
                </a:r>
                <a:endParaRPr lang="de-DE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Oviedo</a:t>
                </a:r>
                <a:endParaRPr lang="de-DE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Tarragona</a:t>
                </a: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Valladolid</a:t>
                </a:r>
                <a:endParaRPr lang="de-DE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Mallorca</a:t>
                </a:r>
              </a:p>
              <a:p>
                <a:pPr eaLnBrk="1" hangingPunct="1">
                  <a:lnSpc>
                    <a:spcPct val="130000"/>
                  </a:lnSpc>
                  <a:spcBef>
                    <a:spcPct val="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Valencia</a:t>
                </a:r>
                <a:endParaRPr lang="de-DE" altLang="de-DE" sz="900" i="1" dirty="0">
                  <a:solidFill>
                    <a:srgbClr val="2A2A82"/>
                  </a:solidFill>
                </a:endParaRPr>
              </a:p>
            </p:txBody>
          </p:sp>
          <p:grpSp>
            <p:nvGrpSpPr>
              <p:cNvPr id="20525" name="Group 110"/>
              <p:cNvGrpSpPr>
                <a:grpSpLocks noChangeAspect="1"/>
              </p:cNvGrpSpPr>
              <p:nvPr/>
            </p:nvGrpSpPr>
            <p:grpSpPr bwMode="auto">
              <a:xfrm>
                <a:off x="444" y="4203"/>
                <a:ext cx="51" cy="682"/>
                <a:chOff x="451" y="4198"/>
                <a:chExt cx="56" cy="748"/>
              </a:xfrm>
            </p:grpSpPr>
            <p:sp>
              <p:nvSpPr>
                <p:cNvPr id="54" name="AutoShap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453" y="4355"/>
                  <a:ext cx="54" cy="59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55" name="AutoShap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453" y="4622"/>
                  <a:ext cx="54" cy="60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56" name="AutoShap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453" y="4766"/>
                  <a:ext cx="54" cy="59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57" name="AutoShap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453" y="4201"/>
                  <a:ext cx="54" cy="59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58" name="AutoShap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453" y="4493"/>
                  <a:ext cx="54" cy="60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  <p:sp>
              <p:nvSpPr>
                <p:cNvPr id="59" name="AutoShap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451" y="4887"/>
                  <a:ext cx="54" cy="59"/>
                </a:xfrm>
                <a:prstGeom prst="star5">
                  <a:avLst/>
                </a:prstGeom>
                <a:solidFill>
                  <a:srgbClr val="FFDA3D"/>
                </a:solidFill>
                <a:ln w="9525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>
                    <a:latin typeface="Times New Roman" charset="0"/>
                  </a:endParaRPr>
                </a:p>
              </p:txBody>
            </p:sp>
          </p:grpSp>
        </p:grpSp>
        <p:sp>
          <p:nvSpPr>
            <p:cNvPr id="20522" name="Rectangle 70"/>
            <p:cNvSpPr>
              <a:spLocks noChangeArrowheads="1"/>
            </p:cNvSpPr>
            <p:nvPr/>
          </p:nvSpPr>
          <p:spPr bwMode="auto">
            <a:xfrm>
              <a:off x="2353934" y="2541406"/>
              <a:ext cx="1643897" cy="375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None/>
              </a:pPr>
              <a:endParaRPr lang="en-GB" altLang="de-DE" sz="900" i="1" dirty="0">
                <a:solidFill>
                  <a:srgbClr val="2A2A82"/>
                </a:solidFill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None/>
              </a:pPr>
              <a:r>
                <a:rPr lang="en-GB" altLang="de-DE" sz="1000" dirty="0">
                  <a:cs typeface="Times New Roman" panose="02020603050405020304" pitchFamily="18" charset="0"/>
                </a:rPr>
                <a:t>    </a:t>
              </a:r>
              <a:endParaRPr lang="de-DE" altLang="de-DE" sz="1000" dirty="0">
                <a:cs typeface="Times New Roman" panose="02020603050405020304" pitchFamily="18" charset="0"/>
              </a:endParaRPr>
            </a:p>
          </p:txBody>
        </p:sp>
        <p:grpSp>
          <p:nvGrpSpPr>
            <p:cNvPr id="20513" name="Group 127"/>
            <p:cNvGrpSpPr>
              <a:grpSpLocks/>
            </p:cNvGrpSpPr>
            <p:nvPr/>
          </p:nvGrpSpPr>
          <p:grpSpPr bwMode="auto">
            <a:xfrm>
              <a:off x="3840798" y="3285558"/>
              <a:ext cx="1670068" cy="1297739"/>
              <a:chOff x="1788" y="3235"/>
              <a:chExt cx="1021" cy="933"/>
            </a:xfrm>
          </p:grpSpPr>
          <p:sp>
            <p:nvSpPr>
              <p:cNvPr id="20517" name="Rectangle 128"/>
              <p:cNvSpPr>
                <a:spLocks noChangeArrowheads="1"/>
              </p:cNvSpPr>
              <p:nvPr/>
            </p:nvSpPr>
            <p:spPr bwMode="auto">
              <a:xfrm>
                <a:off x="1824" y="3792"/>
                <a:ext cx="717" cy="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900" i="1">
                    <a:solidFill>
                      <a:srgbClr val="2A2A82"/>
                    </a:solidFill>
                  </a:rPr>
                  <a:t>Wien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900" i="1">
                    <a:solidFill>
                      <a:srgbClr val="2A2A82"/>
                    </a:solidFill>
                  </a:rPr>
                  <a:t>Budapest</a:t>
                </a:r>
                <a:endParaRPr lang="de-DE" altLang="de-DE" sz="900" i="1">
                  <a:solidFill>
                    <a:srgbClr val="2A2A82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de-DE" sz="1000">
                    <a:cs typeface="Times New Roman" panose="02020603050405020304" pitchFamily="18" charset="0"/>
                  </a:rPr>
                  <a:t> </a:t>
                </a:r>
                <a:endParaRPr lang="de-DE" altLang="de-DE" sz="900" i="1">
                  <a:solidFill>
                    <a:srgbClr val="2A2A82"/>
                  </a:solidFill>
                </a:endParaRPr>
              </a:p>
            </p:txBody>
          </p:sp>
          <p:sp>
            <p:nvSpPr>
              <p:cNvPr id="44" name="AutoShape 129"/>
              <p:cNvSpPr>
                <a:spLocks noChangeAspect="1" noChangeArrowheads="1"/>
              </p:cNvSpPr>
              <p:nvPr/>
            </p:nvSpPr>
            <p:spPr bwMode="auto">
              <a:xfrm>
                <a:off x="1788" y="3417"/>
                <a:ext cx="50" cy="49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45" name="AutoShape 130"/>
              <p:cNvSpPr>
                <a:spLocks noChangeAspect="1" noChangeArrowheads="1"/>
              </p:cNvSpPr>
              <p:nvPr/>
            </p:nvSpPr>
            <p:spPr bwMode="auto">
              <a:xfrm>
                <a:off x="1788" y="3531"/>
                <a:ext cx="50" cy="48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46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1788" y="3287"/>
                <a:ext cx="50" cy="54"/>
              </a:xfrm>
              <a:prstGeom prst="star5">
                <a:avLst/>
              </a:prstGeom>
              <a:solidFill>
                <a:srgbClr val="FFDA3D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20521" name="Rectangle 128"/>
              <p:cNvSpPr>
                <a:spLocks noChangeArrowheads="1"/>
              </p:cNvSpPr>
              <p:nvPr/>
            </p:nvSpPr>
            <p:spPr bwMode="auto">
              <a:xfrm>
                <a:off x="1809" y="3235"/>
                <a:ext cx="1000" cy="5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Lodz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GB" altLang="de-DE" sz="900" i="1" dirty="0">
                    <a:solidFill>
                      <a:srgbClr val="2A2A82"/>
                    </a:solidFill>
                  </a:rPr>
                  <a:t>Brno, </a:t>
                </a:r>
                <a:r>
                  <a:rPr lang="en-GB" altLang="de-DE" sz="900" i="1" dirty="0" err="1">
                    <a:solidFill>
                      <a:srgbClr val="2A2A82"/>
                    </a:solidFill>
                  </a:rPr>
                  <a:t>Prag</a:t>
                </a:r>
                <a:r>
                  <a:rPr lang="en-GB" altLang="de-DE" sz="900" i="1" dirty="0">
                    <a:solidFill>
                      <a:srgbClr val="2A2A82"/>
                    </a:solidFill>
                  </a:rPr>
                  <a:t> &amp; </a:t>
                </a:r>
                <a:r>
                  <a:rPr lang="en-GB" altLang="de-DE" sz="900" i="1" dirty="0" err="1">
                    <a:solidFill>
                      <a:srgbClr val="2A2A82"/>
                    </a:solidFill>
                  </a:rPr>
                  <a:t>Prag</a:t>
                </a:r>
                <a:r>
                  <a:rPr lang="en-GB" altLang="de-DE" sz="900" i="1" dirty="0">
                    <a:solidFill>
                      <a:srgbClr val="2A2A82"/>
                    </a:solidFill>
                  </a:rPr>
                  <a:t> </a:t>
                </a:r>
                <a:r>
                  <a:rPr lang="en-GB" altLang="de-DE" sz="900" i="1" dirty="0" err="1">
                    <a:solidFill>
                      <a:srgbClr val="2A2A82"/>
                    </a:solidFill>
                  </a:rPr>
                  <a:t>Kralova</a:t>
                </a:r>
                <a:endParaRPr lang="en-GB" altLang="de-DE" sz="900" i="1" dirty="0">
                  <a:solidFill>
                    <a:srgbClr val="2A2A82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GB" altLang="de-DE" sz="900" i="1" dirty="0" err="1">
                    <a:solidFill>
                      <a:srgbClr val="2A2A82"/>
                    </a:solidFill>
                  </a:rPr>
                  <a:t>Cluij-Napoca</a:t>
                </a:r>
                <a:r>
                  <a:rPr lang="en-GB" altLang="de-DE" sz="900" i="1" dirty="0">
                    <a:solidFill>
                      <a:srgbClr val="2A2A82"/>
                    </a:solidFill>
                  </a:rPr>
                  <a:t> &amp; Timisoara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de-DE" altLang="de-DE" sz="900" i="1" dirty="0">
                    <a:solidFill>
                      <a:srgbClr val="2A2A82"/>
                    </a:solidFill>
                  </a:rPr>
                  <a:t>Ljubljana &amp; Maribor</a:t>
                </a:r>
              </a:p>
            </p:txBody>
          </p:sp>
        </p:grpSp>
        <p:sp>
          <p:nvSpPr>
            <p:cNvPr id="78" name="Pfeil nach rechts 77"/>
            <p:cNvSpPr/>
            <p:nvPr/>
          </p:nvSpPr>
          <p:spPr>
            <a:xfrm>
              <a:off x="5298081" y="4949969"/>
              <a:ext cx="571573" cy="21430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79" name="AutoShape 90"/>
            <p:cNvSpPr>
              <a:spLocks noChangeAspect="1" noChangeArrowheads="1"/>
            </p:cNvSpPr>
            <p:nvPr/>
          </p:nvSpPr>
          <p:spPr bwMode="auto">
            <a:xfrm flipH="1">
              <a:off x="1000172" y="5215068"/>
              <a:ext cx="100025" cy="92070"/>
            </a:xfrm>
            <a:prstGeom prst="star5">
              <a:avLst/>
            </a:prstGeom>
            <a:solidFill>
              <a:srgbClr val="FFDA3D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de-DE">
                <a:latin typeface="Times New Roman" charset="0"/>
              </a:endParaRPr>
            </a:p>
          </p:txBody>
        </p:sp>
      </p:grpSp>
      <p:sp>
        <p:nvSpPr>
          <p:cNvPr id="88" name="AutoShape 131"/>
          <p:cNvSpPr>
            <a:spLocks noChangeAspect="1" noChangeArrowheads="1"/>
          </p:cNvSpPr>
          <p:nvPr/>
        </p:nvSpPr>
        <p:spPr bwMode="auto">
          <a:xfrm>
            <a:off x="4891088" y="2119313"/>
            <a:ext cx="82550" cy="74612"/>
          </a:xfrm>
          <a:prstGeom prst="star5">
            <a:avLst/>
          </a:prstGeom>
          <a:solidFill>
            <a:srgbClr val="FFDA3D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Times New Roman" charset="0"/>
            </a:endParaRPr>
          </a:p>
        </p:txBody>
      </p:sp>
      <p:sp>
        <p:nvSpPr>
          <p:cNvPr id="20490" name="Textfeld 1"/>
          <p:cNvSpPr txBox="1">
            <a:spLocks noChangeArrowheads="1"/>
          </p:cNvSpPr>
          <p:nvPr/>
        </p:nvSpPr>
        <p:spPr bwMode="auto">
          <a:xfrm>
            <a:off x="4932363" y="2058988"/>
            <a:ext cx="6477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800" i="1" dirty="0">
                <a:solidFill>
                  <a:srgbClr val="2A2A82"/>
                </a:solidFill>
              </a:rPr>
              <a:t>Kuopio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dirty="0"/>
          </a:p>
        </p:txBody>
      </p:sp>
      <p:sp>
        <p:nvSpPr>
          <p:cNvPr id="84" name="AutoShape 131"/>
          <p:cNvSpPr>
            <a:spLocks noChangeAspect="1" noChangeArrowheads="1"/>
          </p:cNvSpPr>
          <p:nvPr/>
        </p:nvSpPr>
        <p:spPr bwMode="auto">
          <a:xfrm>
            <a:off x="3465513" y="2395538"/>
            <a:ext cx="82550" cy="74612"/>
          </a:xfrm>
          <a:prstGeom prst="star5">
            <a:avLst/>
          </a:prstGeom>
          <a:solidFill>
            <a:srgbClr val="FFDA3D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Times New Roman" charset="0"/>
            </a:endParaRPr>
          </a:p>
        </p:txBody>
      </p:sp>
      <p:sp>
        <p:nvSpPr>
          <p:cNvPr id="70" name="AutoShape 90"/>
          <p:cNvSpPr>
            <a:spLocks noChangeAspect="1" noChangeArrowheads="1"/>
          </p:cNvSpPr>
          <p:nvPr/>
        </p:nvSpPr>
        <p:spPr bwMode="auto">
          <a:xfrm flipH="1">
            <a:off x="1345295" y="5976823"/>
            <a:ext cx="100013" cy="92075"/>
          </a:xfrm>
          <a:prstGeom prst="star5">
            <a:avLst/>
          </a:prstGeom>
          <a:solidFill>
            <a:srgbClr val="FFDA3D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Times New Roman" charset="0"/>
            </a:endParaRPr>
          </a:p>
        </p:txBody>
      </p:sp>
      <p:sp>
        <p:nvSpPr>
          <p:cNvPr id="71" name="AutoShape 82"/>
          <p:cNvSpPr>
            <a:spLocks noChangeAspect="1" noChangeArrowheads="1"/>
          </p:cNvSpPr>
          <p:nvPr/>
        </p:nvSpPr>
        <p:spPr bwMode="auto">
          <a:xfrm>
            <a:off x="4192588" y="4410075"/>
            <a:ext cx="82550" cy="73025"/>
          </a:xfrm>
          <a:prstGeom prst="star5">
            <a:avLst/>
          </a:prstGeom>
          <a:solidFill>
            <a:srgbClr val="FFDA3D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Times New Roman" charset="0"/>
            </a:endParaRPr>
          </a:p>
        </p:txBody>
      </p:sp>
      <p:sp>
        <p:nvSpPr>
          <p:cNvPr id="83" name="AutoShape 82"/>
          <p:cNvSpPr>
            <a:spLocks noChangeAspect="1" noChangeArrowheads="1"/>
          </p:cNvSpPr>
          <p:nvPr/>
        </p:nvSpPr>
        <p:spPr bwMode="auto">
          <a:xfrm>
            <a:off x="4048300" y="5347434"/>
            <a:ext cx="68792" cy="63500"/>
          </a:xfrm>
          <a:prstGeom prst="star5">
            <a:avLst/>
          </a:prstGeom>
          <a:solidFill>
            <a:srgbClr val="FFDA3D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Times New Roman" charset="0"/>
            </a:endParaRPr>
          </a:p>
        </p:txBody>
      </p:sp>
      <p:sp>
        <p:nvSpPr>
          <p:cNvPr id="82" name="AutoShape 90">
            <a:extLst>
              <a:ext uri="{FF2B5EF4-FFF2-40B4-BE49-F238E27FC236}">
                <a16:creationId xmlns:a16="http://schemas.microsoft.com/office/drawing/2014/main" id="{A0B5C0B5-0E6B-4EA8-BF40-B7090ADBAE0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1355085" y="6153483"/>
            <a:ext cx="100013" cy="92075"/>
          </a:xfrm>
          <a:prstGeom prst="star5">
            <a:avLst/>
          </a:prstGeom>
          <a:solidFill>
            <a:srgbClr val="FFDA3D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6"/>
          <p:cNvSpPr txBox="1">
            <a:spLocks noChangeArrowheads="1"/>
          </p:cNvSpPr>
          <p:nvPr/>
        </p:nvSpPr>
        <p:spPr bwMode="auto">
          <a:xfrm>
            <a:off x="395288" y="260350"/>
            <a:ext cx="8353425" cy="5970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solidFill>
                  <a:srgbClr val="336699"/>
                </a:solidFill>
              </a:rPr>
              <a:t>Partneruniversitäten 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12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800" b="1" dirty="0">
              <a:solidFill>
                <a:srgbClr val="336699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200" b="1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076870"/>
              </p:ext>
            </p:extLst>
          </p:nvPr>
        </p:nvGraphicFramePr>
        <p:xfrm>
          <a:off x="468313" y="981075"/>
          <a:ext cx="8135937" cy="4656157"/>
        </p:xfrm>
        <a:graphic>
          <a:graphicData uri="http://schemas.openxmlformats.org/drawingml/2006/table">
            <a:tbl>
              <a:tblPr/>
              <a:tblGrid>
                <a:gridCol w="70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Land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Hochschule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Sprache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Info/Bemerkung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Outgoing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Stud.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Monate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Belgien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Antwerpen</a:t>
                      </a: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- University of Antwerp</a:t>
                      </a:r>
                      <a:b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B2 Nachweis</a:t>
                      </a:r>
                      <a:b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(engl o. dutch) 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n-NO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ca. 24.09    SS ca. 10.02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Kurse im SS auf engl.</a:t>
                      </a:r>
                      <a:endParaRPr kumimoji="0" lang="nn-NO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Bruxelles</a:t>
                      </a:r>
                      <a:r>
                        <a:rPr kumimoji="0" lang="fr-FR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- Université Libre de Bruxelles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B2 Nachweis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n-NO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 ca. 19.09.16</a:t>
                      </a:r>
                      <a:br>
                        <a:rPr kumimoji="0" lang="nn-NO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nn-NO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ca. 06.02.16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10/20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Finnland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Kuopio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Kurse in engl.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ca. WS 01.09.-19.12.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07.01.-22.05.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erst ab 3 kl. Semester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55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Frankreich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Nancy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Université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Henri Poincaré 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Anf.Sept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.-  Feb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Mitte Feb.- Juni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5/45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SoSe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o. WS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Rennes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Université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Rennes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B2 Nachweis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Sept/Oct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bis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Jan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Feb./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Mrz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bis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Juli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nur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ganze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“poles”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zu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belegen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9/36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69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 Réunion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(Für BP B2 Nachweis)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WS: Sept/Oct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bis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Dez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SS: Jan.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bis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Mai2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PJ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über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Erasmus </a:t>
                      </a: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Praktikum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6/12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6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304" marR="8304" marT="830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Straßbourg</a:t>
                      </a: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Université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Strasbourg (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unklar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empfohlen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z.B</a:t>
                      </a: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WS 01.09.-15.01.</a:t>
                      </a:r>
                      <a:b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SS 16.01.-30.06.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BP nicht möglich, PJ bei KH</a:t>
                      </a:r>
                      <a:endParaRPr kumimoji="0" lang="en-US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9/45</a:t>
                      </a:r>
                    </a:p>
                  </a:txBody>
                  <a:tcPr marL="8304" marR="8304" marT="8306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2630" name="Textfeld 1"/>
          <p:cNvSpPr txBox="1">
            <a:spLocks noChangeArrowheads="1"/>
          </p:cNvSpPr>
          <p:nvPr/>
        </p:nvSpPr>
        <p:spPr bwMode="auto">
          <a:xfrm>
            <a:off x="1763713" y="6381750"/>
            <a:ext cx="4679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 err="1">
                <a:solidFill>
                  <a:srgbClr val="BFBFBF"/>
                </a:solidFill>
              </a:rPr>
              <a:t>SoSe</a:t>
            </a:r>
            <a:r>
              <a:rPr lang="de-DE" altLang="de-DE" sz="1200" dirty="0">
                <a:solidFill>
                  <a:srgbClr val="BFBFBF"/>
                </a:solidFill>
              </a:rPr>
              <a:t> – Beginn ist </a:t>
            </a:r>
            <a:r>
              <a:rPr lang="de-DE" altLang="de-DE" sz="1200" u="sng" dirty="0">
                <a:solidFill>
                  <a:srgbClr val="BFBFBF"/>
                </a:solidFill>
              </a:rPr>
              <a:t>auch</a:t>
            </a:r>
            <a:r>
              <a:rPr lang="de-DE" altLang="de-DE" sz="1200" dirty="0">
                <a:solidFill>
                  <a:srgbClr val="BFBFBF"/>
                </a:solidFill>
              </a:rPr>
              <a:t> zum Sommer Semester möglich</a:t>
            </a:r>
            <a:endParaRPr lang="de-DE" altLang="de-DE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Bildschirmpräsentation (4:3)</PresentationFormat>
  <Paragraphs>738</Paragraphs>
  <Slides>23</Slides>
  <Notes>17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Standarddesign</vt:lpstr>
      <vt:lpstr>Image</vt:lpstr>
      <vt:lpstr>Bitmap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Pädiatrie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Prof. Dr. Graf</dc:creator>
  <cp:lastModifiedBy>Orlich, Stephanie</cp:lastModifiedBy>
  <cp:revision>513</cp:revision>
  <cp:lastPrinted>2022-12-06T16:43:45Z</cp:lastPrinted>
  <dcterms:created xsi:type="dcterms:W3CDTF">2006-01-03T10:08:28Z</dcterms:created>
  <dcterms:modified xsi:type="dcterms:W3CDTF">2023-12-19T14:07:20Z</dcterms:modified>
</cp:coreProperties>
</file>