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8" r:id="rId2"/>
    <p:sldMasterId id="2147483770" r:id="rId3"/>
  </p:sldMasterIdLst>
  <p:notesMasterIdLst>
    <p:notesMasterId r:id="rId28"/>
  </p:notesMasterIdLst>
  <p:handoutMasterIdLst>
    <p:handoutMasterId r:id="rId29"/>
  </p:handoutMasterIdLst>
  <p:sldIdLst>
    <p:sldId id="535" r:id="rId4"/>
    <p:sldId id="538" r:id="rId5"/>
    <p:sldId id="539" r:id="rId6"/>
    <p:sldId id="540" r:id="rId7"/>
    <p:sldId id="541" r:id="rId8"/>
    <p:sldId id="542" r:id="rId9"/>
    <p:sldId id="543" r:id="rId10"/>
    <p:sldId id="544" r:id="rId11"/>
    <p:sldId id="545" r:id="rId12"/>
    <p:sldId id="546" r:id="rId13"/>
    <p:sldId id="564" r:id="rId14"/>
    <p:sldId id="549" r:id="rId15"/>
    <p:sldId id="550" r:id="rId16"/>
    <p:sldId id="551" r:id="rId17"/>
    <p:sldId id="553" r:id="rId18"/>
    <p:sldId id="554" r:id="rId19"/>
    <p:sldId id="555" r:id="rId20"/>
    <p:sldId id="565" r:id="rId21"/>
    <p:sldId id="556" r:id="rId22"/>
    <p:sldId id="557" r:id="rId23"/>
    <p:sldId id="562" r:id="rId24"/>
    <p:sldId id="552" r:id="rId25"/>
    <p:sldId id="563" r:id="rId26"/>
    <p:sldId id="561" r:id="rId27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CCCC"/>
    <a:srgbClr val="008000"/>
    <a:srgbClr val="FF0000"/>
    <a:srgbClr val="00FF00"/>
    <a:srgbClr val="3366FF"/>
    <a:srgbClr val="0BD59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218" y="-72"/>
      </p:cViewPr>
      <p:guideLst>
        <p:guide orient="horz" pos="797"/>
        <p:guide orient="horz" pos="2157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.xml"/><Relationship Id="rId7" Type="http://schemas.openxmlformats.org/officeDocument/2006/relationships/slide" Target="slides/slide24.xml"/><Relationship Id="rId2" Type="http://schemas.openxmlformats.org/officeDocument/2006/relationships/slide" Target="slides/slide5.xml"/><Relationship Id="rId1" Type="http://schemas.openxmlformats.org/officeDocument/2006/relationships/slide" Target="slides/slide4.xml"/><Relationship Id="rId6" Type="http://schemas.openxmlformats.org/officeDocument/2006/relationships/slide" Target="slides/slide23.xml"/><Relationship Id="rId5" Type="http://schemas.openxmlformats.org/officeDocument/2006/relationships/slide" Target="slides/slide18.xml"/><Relationship Id="rId4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"/>
          <c:y val="6.9544364508393283E-2"/>
          <c:w val="0.88095238095238093"/>
          <c:h val="0.7937649880095922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Supra</c:v>
                </c:pt>
              </c:strCache>
            </c:strRef>
          </c:tx>
          <c:spPr>
            <a:ln w="12019">
              <a:solidFill>
                <a:srgbClr val="000000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Sheet1!$B$1:$G$1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1">
                  <c:v>46</c:v>
                </c:pt>
                <c:pt idx="2">
                  <c:v>103</c:v>
                </c:pt>
                <c:pt idx="3">
                  <c:v>104</c:v>
                </c:pt>
                <c:pt idx="4">
                  <c:v>180</c:v>
                </c:pt>
                <c:pt idx="5">
                  <c:v>312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Remod</c:v>
                </c:pt>
              </c:strCache>
            </c:strRef>
          </c:tx>
          <c:spPr>
            <a:ln w="12019">
              <a:solidFill>
                <a:srgbClr val="000000"/>
              </a:solidFill>
              <a:prstDash val="lgDashDotDot"/>
            </a:ln>
          </c:spPr>
          <c:marker>
            <c:symbol val="circle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Sheet1!$B$1:$G$1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1">
                  <c:v>6</c:v>
                </c:pt>
                <c:pt idx="2">
                  <c:v>18</c:v>
                </c:pt>
                <c:pt idx="3">
                  <c:v>24</c:v>
                </c:pt>
                <c:pt idx="4">
                  <c:v>57</c:v>
                </c:pt>
                <c:pt idx="5">
                  <c:v>128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Reimp</c:v>
                </c:pt>
              </c:strCache>
            </c:strRef>
          </c:tx>
          <c:spPr>
            <a:ln w="12019">
              <a:solidFill>
                <a:srgbClr val="000000"/>
              </a:solidFill>
              <a:prstDash val="lgDash"/>
            </a:ln>
          </c:spPr>
          <c:marker>
            <c:symbol val="triangle"/>
            <c:size val="3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numRef>
              <c:f>Sheet1!$B$1:$G$1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1">
                  <c:v>20</c:v>
                </c:pt>
                <c:pt idx="2">
                  <c:v>55</c:v>
                </c:pt>
                <c:pt idx="3">
                  <c:v>71</c:v>
                </c:pt>
                <c:pt idx="4">
                  <c:v>194</c:v>
                </c:pt>
                <c:pt idx="5" formatCode="d\-mmm">
                  <c:v>399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850112"/>
        <c:axId val="205852032"/>
      </c:lineChart>
      <c:catAx>
        <c:axId val="20585011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120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6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0585203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05852032"/>
        <c:scaling>
          <c:orientation val="minMax"/>
          <c:max val="450"/>
          <c:min val="0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 w="1201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62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205850112"/>
        <c:crosses val="autoZero"/>
        <c:crossBetween val="midCat"/>
        <c:majorUnit val="50"/>
      </c:valAx>
      <c:spPr>
        <a:noFill/>
        <a:ln w="12019">
          <a:noFill/>
        </a:ln>
      </c:spPr>
    </c:plotArea>
    <c:legend>
      <c:legendPos val="r"/>
      <c:layout>
        <c:manualLayout>
          <c:xMode val="edge"/>
          <c:yMode val="edge"/>
          <c:x val="0.13333333333333333"/>
          <c:y val="3.8369304556354913E-2"/>
          <c:w val="0.1984126984126984"/>
          <c:h val="0.19664268585131894"/>
        </c:manualLayout>
      </c:layout>
      <c:overlay val="0"/>
      <c:spPr>
        <a:noFill/>
        <a:ln w="12019">
          <a:noFill/>
        </a:ln>
      </c:spPr>
      <c:txPr>
        <a:bodyPr/>
        <a:lstStyle/>
        <a:p>
          <a:pPr>
            <a:defRPr sz="608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52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5"/>
      <c:rotY val="3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365079365079366"/>
          <c:y val="8.3932853717026384E-2"/>
          <c:w val="0.61428571428571432"/>
          <c:h val="0.8369304556354916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Ost</c:v>
                </c:pt>
              </c:strCache>
            </c:strRef>
          </c:tx>
          <c:spPr>
            <a:solidFill>
              <a:schemeClr val="accent1"/>
            </a:solidFill>
            <a:ln w="13765">
              <a:solidFill>
                <a:schemeClr val="tx1"/>
              </a:solidFill>
              <a:prstDash val="solid"/>
            </a:ln>
          </c:spPr>
          <c:explosion val="1"/>
          <c:dPt>
            <c:idx val="0"/>
            <c:bubble3D val="0"/>
            <c:spPr>
              <a:solidFill>
                <a:srgbClr val="FF9900"/>
              </a:solidFill>
              <a:ln w="1376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 w="1376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explosion val="10"/>
            <c:spPr>
              <a:solidFill>
                <a:schemeClr val="hlink"/>
              </a:solidFill>
              <a:ln w="1376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explosion val="9"/>
            <c:spPr>
              <a:pattFill prst="pct70">
                <a:fgClr>
                  <a:srgbClr xmlns:mc="http://schemas.openxmlformats.org/markup-compatibility/2006" xmlns:a14="http://schemas.microsoft.com/office/drawing/2010/main" val="FF0000" mc:Ignorable="a14" a14:legacySpreadsheetColorIndex="32"/>
                </a:fgClr>
                <a:bgClr>
                  <a:srgbClr xmlns:mc="http://schemas.openxmlformats.org/markup-compatibility/2006" xmlns:a14="http://schemas.microsoft.com/office/drawing/2010/main" val="FFFFFF" mc:Ignorable="a14" a14:legacySpreadsheetColorIndex="9"/>
                </a:bgClr>
              </a:pattFill>
              <a:ln w="1376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Sheet1!$B$1:$E$1</c:f>
              <c:strCache>
                <c:ptCount val="4"/>
                <c:pt idx="0">
                  <c:v>1. Qrtl.</c:v>
                </c:pt>
                <c:pt idx="1">
                  <c:v>2. Qrtl.</c:v>
                </c:pt>
                <c:pt idx="2">
                  <c:v>3. Qrtl.</c:v>
                </c:pt>
                <c:pt idx="3">
                  <c:v>4. Qrtl.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29</c:v>
                </c:pt>
                <c:pt idx="1">
                  <c:v>494</c:v>
                </c:pt>
                <c:pt idx="2">
                  <c:v>259</c:v>
                </c:pt>
                <c:pt idx="3">
                  <c:v>450</c:v>
                </c:pt>
              </c:numCache>
            </c:numRef>
          </c:val>
        </c:ser>
        <c:ser>
          <c:idx val="3"/>
          <c:order val="1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3765">
              <a:solidFill>
                <a:schemeClr val="tx1"/>
              </a:solidFill>
              <a:prstDash val="solid"/>
            </a:ln>
          </c:spPr>
          <c:explosion val="1"/>
          <c:dPt>
            <c:idx val="0"/>
            <c:bubble3D val="0"/>
            <c:spPr>
              <a:solidFill>
                <a:schemeClr val="accent1"/>
              </a:solidFill>
              <a:ln w="1376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1376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chemeClr val="hlink"/>
              </a:solidFill>
              <a:ln w="1376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</c:dPt>
          <c:cat>
            <c:strRef>
              <c:f>Sheet1!$B$1:$E$1</c:f>
              <c:strCache>
                <c:ptCount val="4"/>
                <c:pt idx="0">
                  <c:v>1. Qrtl.</c:v>
                </c:pt>
                <c:pt idx="1">
                  <c:v>2. Qrtl.</c:v>
                </c:pt>
                <c:pt idx="2">
                  <c:v>3. Qrtl.</c:v>
                </c:pt>
                <c:pt idx="3">
                  <c:v>4. Qrtl.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29</c:v>
                </c:pt>
                <c:pt idx="1">
                  <c:v>620</c:v>
                </c:pt>
                <c:pt idx="2">
                  <c:v>325</c:v>
                </c:pt>
                <c:pt idx="3">
                  <c:v>527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529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951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847" tIns="47924" rIns="95847" bIns="47924" numCol="1" anchor="t" anchorCtr="0" compatLnSpc="1">
            <a:prstTxWarp prst="textNoShape">
              <a:avLst/>
            </a:prstTxWarp>
          </a:bodyPr>
          <a:lstStyle>
            <a:lvl1pPr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847" tIns="47924" rIns="95847" bIns="47924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847" tIns="47924" rIns="95847" bIns="47924" numCol="1" anchor="b" anchorCtr="0" compatLnSpc="1">
            <a:prstTxWarp prst="textNoShape">
              <a:avLst/>
            </a:prstTxWarp>
          </a:bodyPr>
          <a:lstStyle>
            <a:lvl1pPr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847" tIns="47924" rIns="95847" bIns="47924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5D69880-F6FD-4EB2-BDED-37AAB5E1DA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274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686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398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6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6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784596-FDB3-434A-83AD-9F04BE1B90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225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43C29B-5164-4C90-8A56-E2BF5B644F47}" type="slidenum">
              <a:rPr lang="de-DE" altLang="de-DE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74700"/>
            <a:ext cx="4964112" cy="37226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9163"/>
            <a:ext cx="5029200" cy="4497387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954F9B-4057-41BC-BFFE-D51E09A219D9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4710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50913" y="752475"/>
            <a:ext cx="4956175" cy="371633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7728B6-22F4-4BAA-B8DC-401E3E2C6C87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9459913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80529EF-1E47-448C-94D9-BC399AD3118E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15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13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52500" y="752475"/>
            <a:ext cx="4954588" cy="3716338"/>
          </a:xfrm>
          <a:ln/>
        </p:spPr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15C1D4-E7EF-4D2E-98E9-B1A59618B446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4915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5163"/>
          </a:xfrm>
          <a:noFill/>
        </p:spPr>
        <p:txBody>
          <a:bodyPr/>
          <a:lstStyle/>
          <a:p>
            <a:pPr eaLnBrk="1" hangingPunct="1"/>
            <a:endParaRPr lang="fr-FR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B2CB21-E28F-420F-A751-04ABEFCD7F72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017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4563" y="746125"/>
            <a:ext cx="4972050" cy="3729038"/>
          </a:xfrm>
          <a:solidFill>
            <a:srgbClr val="FFFFFF"/>
          </a:solidFill>
          <a:ln/>
        </p:spPr>
      </p:sp>
      <p:sp>
        <p:nvSpPr>
          <p:cNvPr id="50180" name="Rectangle 3"/>
          <p:cNvSpPr>
            <a:spLocks noChangeArrowheads="1"/>
          </p:cNvSpPr>
          <p:nvPr>
            <p:ph type="body" idx="1"/>
          </p:nvPr>
        </p:nvSpPr>
        <p:spPr>
          <a:xfrm>
            <a:off x="304800" y="4722813"/>
            <a:ext cx="6324600" cy="4476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de-DE" altLang="de-DE" sz="1600" smtClean="0"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533400" y="4722813"/>
            <a:ext cx="5791200" cy="4992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endParaRPr lang="en-US" altLang="de-DE"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Rekonstruktion der bikuspiden Aortenklappe ohne Dilatation der Aorta hat eine gute mittelfristige Stabilität. 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Bei dilatierter Aorta erbringt die Kombination aus Klappen-rekonstruktion und Remodellieren ebenfalls gute Stabilität</a:t>
            </a:r>
            <a:r>
              <a:rPr lang="de-DE" altLang="de-DE" sz="2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.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Kombination von suprakommissuralem Aortenersatz + separater Klappenrekonstruktion ist bei einigen Patienten möglicherweise eine weniger komplexe Alternative.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Vorsicht ist bei der Reduktion des ST Durchmesser geboten, weil dadurch immer ein symmetrischer Prolaps induziert wird, der die funktionelle Stabilität der Klappe beeinträchtigt.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Wir denken, dass dieser Prolaps korrigiert werden muss.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effektive Höhe ist in der Zukunft möglicherweise ein einfacher Parameter zur Objektivierung von Taschenprolaps.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just" eaLnBrk="1" hangingPunct="1"/>
            <a:endParaRPr lang="en-US" altLang="de-DE" sz="1400">
              <a:latin typeface="Arial" charset="0"/>
              <a:cs typeface="Times New Roman" pitchFamily="18" charset="0"/>
            </a:endParaRPr>
          </a:p>
        </p:txBody>
      </p:sp>
      <p:sp>
        <p:nvSpPr>
          <p:cNvPr id="50182" name="Kopfzeilenplatzhalt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mtClean="0">
                <a:latin typeface="Arial" charset="0"/>
              </a:rPr>
              <a:t>Root Remodeling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B66421-D872-41F1-9164-14C3ABCF1DC8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120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4563" y="746125"/>
            <a:ext cx="4972050" cy="3729038"/>
          </a:xfrm>
          <a:solidFill>
            <a:srgbClr val="FFFFFF"/>
          </a:solidFill>
          <a:ln/>
        </p:spPr>
      </p:sp>
      <p:sp>
        <p:nvSpPr>
          <p:cNvPr id="51204" name="Rectangle 3"/>
          <p:cNvSpPr>
            <a:spLocks noChangeArrowheads="1"/>
          </p:cNvSpPr>
          <p:nvPr>
            <p:ph type="body" idx="1"/>
          </p:nvPr>
        </p:nvSpPr>
        <p:spPr>
          <a:xfrm>
            <a:off x="304800" y="4722813"/>
            <a:ext cx="6324600" cy="4476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de-DE" altLang="de-DE" sz="1600" smtClean="0"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</p:txBody>
      </p:sp>
      <p:sp>
        <p:nvSpPr>
          <p:cNvPr id="51205" name="Rectangle 4"/>
          <p:cNvSpPr>
            <a:spLocks noChangeArrowheads="1"/>
          </p:cNvSpPr>
          <p:nvPr/>
        </p:nvSpPr>
        <p:spPr bwMode="auto">
          <a:xfrm>
            <a:off x="533400" y="4722813"/>
            <a:ext cx="5791200" cy="4992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endParaRPr lang="en-US" altLang="de-DE"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Rekonstruktion der bikuspiden Aortenklappe ohne Dilatation der Aorta hat eine gute mittelfristige Stabilität. 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Bei dilatierter Aorta erbringt die Kombination aus Klappen-rekonstruktion und Remodellieren ebenfalls gute Stabilität</a:t>
            </a:r>
            <a:r>
              <a:rPr lang="de-DE" altLang="de-DE" sz="2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.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Kombination von suprakommissuralem Aortenersatz + separater Klappenrekonstruktion ist bei einigen Patienten möglicherweise eine weniger komplexe Alternative.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Vorsicht ist bei der Reduktion des ST Durchmesser geboten, weil dadurch immer ein symmetrischer Prolaps induziert wird, der die funktionelle Stabilität der Klappe beeinträchtigt.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Wir denken, dass dieser Prolaps korrigiert werden muss.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effektive Höhe ist in der Zukunft möglicherweise ein einfacher Parameter zur Objektivierung von Taschenprolaps.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just" eaLnBrk="1" hangingPunct="1"/>
            <a:endParaRPr lang="en-US" altLang="de-DE" sz="1400">
              <a:latin typeface="Arial" charset="0"/>
              <a:cs typeface="Times New Roman" pitchFamily="18" charset="0"/>
            </a:endParaRPr>
          </a:p>
        </p:txBody>
      </p:sp>
      <p:sp>
        <p:nvSpPr>
          <p:cNvPr id="51206" name="Kopfzeilenplatzhalt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mtClean="0">
                <a:latin typeface="Arial" charset="0"/>
              </a:rPr>
              <a:t>Root Remodeling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C737B7-AB06-44FB-B0FD-93EB12949154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22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30120F-2856-439A-A68B-550B052A9026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9458325"/>
            <a:ext cx="2971800" cy="466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73A68C3-B177-4C3A-B7D8-525E347BD5AF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20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9325" y="774700"/>
            <a:ext cx="4960938" cy="3721100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9163"/>
            <a:ext cx="5029200" cy="4498975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FC2BE8-D022-486C-B7DF-1D8FA6FA0A05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9459913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E8BF5B9-5F06-458D-90A3-89A97EE36DC8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21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7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52500" y="752475"/>
            <a:ext cx="4954588" cy="3716338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FE28EC-CE82-443F-BA54-A3AA6AAB0F81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9459913"/>
            <a:ext cx="2971800" cy="4651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4148129-C191-4486-AEC2-B705F8E4193C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22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30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52500" y="752475"/>
            <a:ext cx="4954588" cy="3716338"/>
          </a:xfrm>
          <a:ln/>
        </p:spPr>
      </p:sp>
      <p:sp>
        <p:nvSpPr>
          <p:cNvPr id="553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it-IT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755A3E-9EB6-4C3D-944F-0D17E04BED99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632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4563" y="746125"/>
            <a:ext cx="4972050" cy="3729038"/>
          </a:xfrm>
          <a:solidFill>
            <a:srgbClr val="FFFFFF"/>
          </a:solidFill>
          <a:ln/>
        </p:spPr>
      </p:sp>
      <p:sp>
        <p:nvSpPr>
          <p:cNvPr id="56324" name="Rectangle 3"/>
          <p:cNvSpPr>
            <a:spLocks noChangeArrowheads="1"/>
          </p:cNvSpPr>
          <p:nvPr>
            <p:ph type="body" idx="1"/>
          </p:nvPr>
        </p:nvSpPr>
        <p:spPr>
          <a:xfrm>
            <a:off x="304800" y="4722813"/>
            <a:ext cx="6324600" cy="4476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de-DE" altLang="de-DE" sz="1600" smtClean="0"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cs typeface="Times New Roman" pitchFamily="18" charset="0"/>
            </a:endParaRPr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533400" y="4722813"/>
            <a:ext cx="5791200" cy="4992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endParaRPr lang="en-US" altLang="de-DE"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Rekonstruktion der bikuspiden Aortenklappe ohne Dilatation der Aorta hat eine gute mittelfristige Stabilität. 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Bei dilatierter Aorta erbringt die Kombination aus Klappen-rekonstruktion und Remodellieren ebenfalls gute Stabilität</a:t>
            </a:r>
            <a:r>
              <a:rPr lang="de-DE" altLang="de-DE" sz="2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.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Kombination von suprakommissuralem Aortenersatz + separater Klappenrekonstruktion ist bei einigen Patienten möglicherweise eine weniger komplexe Alternative.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Vorsicht ist bei der Reduktion des ST Durchmesser geboten, weil dadurch immer ein symmetrischer Prolaps induziert wird, der die funktionelle Stabilität der Klappe beeinträchtigt.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Wir denken, dass dieser Prolaps korrigiert werden muss.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effektive Höhe ist in der Zukunft möglicherweise ein einfacher Parameter zur Objektivierung von Taschenprolaps.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just" eaLnBrk="1" hangingPunct="1"/>
            <a:endParaRPr lang="en-US" altLang="de-DE" sz="1400">
              <a:latin typeface="Arial" charset="0"/>
              <a:cs typeface="Times New Roman" pitchFamily="18" charset="0"/>
            </a:endParaRPr>
          </a:p>
        </p:txBody>
      </p:sp>
      <p:sp>
        <p:nvSpPr>
          <p:cNvPr id="56326" name="Kopfzeilenplatzhalt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mtClean="0">
                <a:latin typeface="Arial" charset="0"/>
              </a:rPr>
              <a:t>Root Remodeling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F7ABC9-56C3-4727-8531-ED862FF3E127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389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4563" y="746125"/>
            <a:ext cx="4972050" cy="372903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5950" y="4583113"/>
            <a:ext cx="5410200" cy="4476750"/>
          </a:xfrm>
          <a:noFill/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altLang="de-DE" smtClean="0">
                <a:latin typeface="Arial" charset="0"/>
                <a:cs typeface="Times New Roman" pitchFamily="18" charset="0"/>
              </a:rPr>
              <a:t>Valve-preserving aortic replacement has become an increasingly accepted alternative to composite replacement of the aorta and aortic valve.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de-DE" smtClean="0">
                <a:latin typeface="Arial" charset="0"/>
                <a:cs typeface="Times New Roman" pitchFamily="18" charset="0"/>
              </a:rPr>
              <a:t>Currently there are essentially two different techniques of valve-preserving aortic replacement. Remodeling of the aortic root was published by Sarsam and Yacoub in 1993  and reimplantation of the aortic valve in a vascular graft was proposed by David  1992.  While root remodeling recreates the normal configuration of aortic sinuses and the sinutubular junction. Valve reimplantation additionally reduces and stabilizes the aortoventricular junction. 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de-DE" smtClean="0">
                <a:latin typeface="Arial" charset="0"/>
                <a:cs typeface="Times New Roman" pitchFamily="18" charset="0"/>
              </a:rPr>
              <a:t>F</a:t>
            </a:r>
            <a:r>
              <a:rPr lang="en-GB" altLang="de-DE" smtClean="0">
                <a:latin typeface="Arial" charset="0"/>
                <a:cs typeface="Arial" charset="0"/>
              </a:rPr>
              <a:t>ew data on the long-term results of both forms of valve-preserving aortic replacement are available. The relative role of root remodeling versus valve reimplantation has been discussed controversially.</a:t>
            </a:r>
            <a:endParaRPr lang="de-DE" altLang="de-DE" smtClean="0"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GB" altLang="de-DE" smtClean="0"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GB" altLang="de-DE" smtClean="0"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de-DE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990600" y="9093200"/>
            <a:ext cx="2133600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latin typeface="Arial" charset="0"/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09BCDC-C479-47F6-9C52-92880A3AA48B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573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4563" y="746125"/>
            <a:ext cx="4972050" cy="3729038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ChangeArrowheads="1"/>
          </p:cNvSpPr>
          <p:nvPr>
            <p:ph type="body" idx="1"/>
          </p:nvPr>
        </p:nvSpPr>
        <p:spPr>
          <a:xfrm>
            <a:off x="304800" y="4722813"/>
            <a:ext cx="6324600" cy="4476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de-DE" altLang="de-DE" sz="1600" smtClean="0"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endParaRPr lang="de-DE" altLang="de-DE" sz="1600" smtClean="0">
              <a:latin typeface="Arial" charset="0"/>
              <a:cs typeface="Times New Roman" pitchFamily="18" charset="0"/>
            </a:endParaRPr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auto">
          <a:xfrm>
            <a:off x="533400" y="4722813"/>
            <a:ext cx="5791200" cy="4992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endParaRPr lang="en-US" altLang="de-DE"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Rekonstruktion der bikuspiden Aortenklappe ohne Dilatation der Aorta hat eine gute mittelfristige Stabilität. 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Bei dilatierter Aorta erbringt die Kombination aus Klappen-rekonstruktion und Remodellieren ebenfalls gute Stabilität</a:t>
            </a:r>
            <a:r>
              <a:rPr lang="de-DE" altLang="de-DE" sz="2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.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Kombination von suprakommissuralem Aortenersatz + separater Klappenrekonstruktion ist bei einigen Patienten möglicherweise eine weniger komplexe Alternative.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Vorsicht ist bei der Reduktion des ST Durchmesser geboten, weil dadurch immer ein symmetrischer Prolaps induziert wird, der die funktionelle Stabilität der Klappe beeinträchtigt. </a:t>
            </a: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Wir denken, dass dieser Prolaps korrigiert werden muss.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r>
              <a:rPr lang="de-DE" altLang="de-DE" sz="140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Die effektive Höhe ist in der Zukunft möglicherweise ein einfacher Parameter zur Objektivierung von Taschenprolaps.</a:t>
            </a: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1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de-DE" altLang="de-DE" sz="240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just" eaLnBrk="1" hangingPunct="1"/>
            <a:endParaRPr lang="en-US" altLang="de-DE" sz="140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8D3588-8C02-4495-84FD-041984AD4A53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9458325"/>
            <a:ext cx="2971800" cy="466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F8148F9-5C93-4B8C-B20D-D25E7E982DA6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5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4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6150" y="746125"/>
            <a:ext cx="4968875" cy="3727450"/>
          </a:xfrm>
          <a:ln/>
        </p:spPr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2813"/>
            <a:ext cx="5410200" cy="4476750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990600" y="9093200"/>
            <a:ext cx="21336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latin typeface="Arial" charset="0"/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3B4676-97B1-499D-A7EC-3DA4BDF57738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C7B323-7C96-4336-AAA4-061BA3A50FC6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8" name="Rectangle 7"/>
          <p:cNvSpPr txBox="1">
            <a:spLocks noGrp="1" noChangeArrowheads="1"/>
          </p:cNvSpPr>
          <p:nvPr/>
        </p:nvSpPr>
        <p:spPr bwMode="auto">
          <a:xfrm>
            <a:off x="3886200" y="9458325"/>
            <a:ext cx="2971800" cy="4667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B81F821-D7AF-4FFB-8C19-AA89AE2FB91F}" type="slidenum">
              <a:rPr lang="de-DE" sz="1200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7</a:t>
            </a:fld>
            <a:endParaRPr lang="de-DE" sz="1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98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6150" y="746125"/>
            <a:ext cx="4968875" cy="3727450"/>
          </a:xfrm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2813"/>
            <a:ext cx="5410200" cy="4476750"/>
          </a:xfrm>
          <a:noFill/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it-IT" altLang="de-DE" sz="1400" smtClean="0">
              <a:cs typeface="Times New Roman" pitchFamily="18" charset="0"/>
            </a:endParaRPr>
          </a:p>
        </p:txBody>
      </p:sp>
      <p:sp>
        <p:nvSpPr>
          <p:cNvPr id="41990" name="Rectangle 4"/>
          <p:cNvSpPr>
            <a:spLocks noChangeArrowheads="1"/>
          </p:cNvSpPr>
          <p:nvPr/>
        </p:nvSpPr>
        <p:spPr bwMode="auto">
          <a:xfrm>
            <a:off x="990600" y="9093200"/>
            <a:ext cx="21336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>
                <a:latin typeface="Arial" charset="0"/>
                <a:cs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B96A57-A106-4FCB-90EB-5D57B6814ED8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4301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2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3013" name="スライド番号プレースホルダ 3"/>
          <p:cNvSpPr txBox="1">
            <a:spLocks noGrp="1"/>
          </p:cNvSpPr>
          <p:nvPr/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982A33-448C-4C31-8205-77B67F17DD78}" type="slidenum">
              <a:rPr kumimoji="1" lang="ja-JP" altLang="en-US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kumimoji="1" lang="en-US" altLang="ja-JP">
              <a:latin typeface="Calibri" pitchFamily="34" charset="0"/>
            </a:endParaRPr>
          </a:p>
        </p:txBody>
      </p:sp>
      <p:sp>
        <p:nvSpPr>
          <p:cNvPr id="43014" name="Kopfzeilenplatzhalter 1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de-DE" smtClean="0">
                <a:latin typeface="Arial" charset="0"/>
              </a:rPr>
              <a:t>Root Remodeling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5DB273-2448-4D10-80A4-DCF5D772FE8C}" type="slidenum">
              <a:rPr lang="de-DE" altLang="de-DE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403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50913" y="752475"/>
            <a:ext cx="4956175" cy="371633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FAF2CC-0534-418F-8D1E-DEECE4805A91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4505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49325" y="774700"/>
            <a:ext cx="4960938" cy="37211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9163"/>
            <a:ext cx="5029200" cy="4498975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807FD1-E0DE-4C68-9BE9-641DBA869B1B}" type="slidenum">
              <a:rPr lang="de-DE" altLang="de-DE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de-DE" altLang="de-DE" smtClean="0">
              <a:latin typeface="Arial" charset="0"/>
            </a:endParaRPr>
          </a:p>
        </p:txBody>
      </p:sp>
      <p:sp>
        <p:nvSpPr>
          <p:cNvPr id="4608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50913" y="752475"/>
            <a:ext cx="4956175" cy="371633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24400"/>
            <a:ext cx="5029200" cy="4475163"/>
          </a:xfrm>
          <a:noFill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1E7E-7368-481B-8F81-8D645BF8BB0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8671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E04B0-D8DF-4962-8338-521EC2117A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79208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6FAC-74BC-4AEC-BC81-2EEE383596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4500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52481-8E33-459D-80F9-A5F395F299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58289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Logo u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35893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789363"/>
            <a:ext cx="8207375" cy="208756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15913" y="3276600"/>
            <a:ext cx="6335712" cy="269875"/>
          </a:xfrm>
        </p:spPr>
        <p:txBody>
          <a:bodyPr anchor="b"/>
          <a:lstStyle>
            <a:lvl1pPr marL="0" indent="0">
              <a:defRPr sz="1400" baseline="0">
                <a:solidFill>
                  <a:schemeClr val="accent2"/>
                </a:solidFill>
              </a:defRPr>
            </a:lvl1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noProof="0" dirty="0" smtClean="0"/>
              <a:t>Root </a:t>
            </a:r>
            <a:r>
              <a:rPr lang="de-DE" noProof="0" dirty="0" err="1" smtClean="0"/>
              <a:t>remodeling</a:t>
            </a:r>
            <a:r>
              <a:rPr lang="de-DE" noProof="0" dirty="0" smtClean="0"/>
              <a:t> </a:t>
            </a:r>
            <a:r>
              <a:rPr lang="de-DE" noProof="0" dirty="0" err="1" smtClean="0"/>
              <a:t>should</a:t>
            </a:r>
            <a:r>
              <a:rPr lang="de-DE" noProof="0" dirty="0" smtClean="0"/>
              <a:t> </a:t>
            </a:r>
            <a:r>
              <a:rPr lang="de-DE" noProof="0" dirty="0" err="1" smtClean="0"/>
              <a:t>be</a:t>
            </a:r>
            <a:r>
              <a:rPr lang="de-DE" noProof="0" dirty="0" smtClean="0"/>
              <a:t> </a:t>
            </a:r>
            <a:r>
              <a:rPr lang="de-DE" noProof="0" dirty="0" err="1" smtClean="0"/>
              <a:t>the</a:t>
            </a:r>
            <a:r>
              <a:rPr lang="de-DE" noProof="0" dirty="0" smtClean="0"/>
              <a:t> </a:t>
            </a:r>
            <a:r>
              <a:rPr lang="de-DE" noProof="0" dirty="0" err="1" smtClean="0"/>
              <a:t>preferred</a:t>
            </a:r>
            <a:r>
              <a:rPr lang="de-DE" noProof="0" dirty="0" smtClean="0"/>
              <a:t> </a:t>
            </a:r>
            <a:r>
              <a:rPr lang="de-DE" noProof="0" dirty="0" err="1" smtClean="0"/>
              <a:t>over</a:t>
            </a:r>
            <a:r>
              <a:rPr lang="de-DE" noProof="0" dirty="0" smtClean="0"/>
              <a:t> </a:t>
            </a:r>
            <a:r>
              <a:rPr lang="de-DE" noProof="0" dirty="0" err="1" smtClean="0"/>
              <a:t>valve</a:t>
            </a:r>
            <a:r>
              <a:rPr lang="de-DE" noProof="0" dirty="0" smtClean="0"/>
              <a:t> </a:t>
            </a:r>
            <a:r>
              <a:rPr lang="de-DE" noProof="0" dirty="0" err="1" smtClean="0"/>
              <a:t>implantation</a:t>
            </a:r>
            <a:endParaRPr lang="de-DE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77050" y="3238500"/>
            <a:ext cx="1811338" cy="269875"/>
          </a:xfrm>
        </p:spPr>
        <p:txBody>
          <a:bodyPr anchor="b"/>
          <a:lstStyle>
            <a:lvl1pPr algn="r">
              <a:defRPr sz="1400">
                <a:solidFill>
                  <a:srgbClr val="0F376A"/>
                </a:solidFill>
              </a:defRPr>
            </a:lvl1pPr>
          </a:lstStyle>
          <a:p>
            <a:pPr>
              <a:defRPr/>
            </a:pPr>
            <a:fld id="{E1DF02FE-2D51-4E68-A1CB-EE9EB015C000}" type="datetime1">
              <a:rPr lang="de-DE"/>
              <a:pPr>
                <a:defRPr/>
              </a:pPr>
              <a:t>17.09.2015</a:t>
            </a:fld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8313" y="6138863"/>
            <a:ext cx="8207375" cy="719137"/>
          </a:xfrm>
        </p:spPr>
        <p:txBody>
          <a:bodyPr anchor="t"/>
          <a:lstStyle>
            <a:lvl1pPr>
              <a:lnSpc>
                <a:spcPct val="90000"/>
              </a:lnSpc>
              <a:defRPr sz="1400" b="0"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80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183B0-441D-483D-88C6-A02AD8378DB0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7DD9B-F5D2-4794-A0A2-A646818A11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22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47C00-D2F3-49CC-9135-F45E256C292C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8FA55-8AC1-4931-B3CA-848CDA1740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1641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2060575"/>
            <a:ext cx="4027487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060575"/>
            <a:ext cx="4027488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4900-91CD-4B71-BB76-F00C7E828308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A01-6168-4270-9441-EAA365C7DD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0514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ECF71-7311-4C5F-A1DE-3F030938B1E1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75E3D-DBF7-47E7-8B78-84458A3F5F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854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7A6D7-4739-42E7-9076-E1845559E994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9C01A-AAFB-49A5-BD72-9F83E1EAE4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1321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06952-1384-41ED-860F-6226A75AC169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6964E-232E-4BB1-9631-10409B3399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27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D33E6-1E1B-45C1-B81A-62F5EEE7A6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15752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C18C4-1714-4571-A41F-30E1F9812117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49001-DD2B-4549-9D72-56E07039ED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5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BB788-1AD7-466E-8E65-304532DBDB65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02DF3-2BC7-4C26-AB4A-554B6E1BC4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505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F24BA-DC36-4660-A288-533A3525606E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A207E-C336-4C95-9F14-3FDCEC5946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1797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4638" y="908050"/>
            <a:ext cx="2051050" cy="54006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908050"/>
            <a:ext cx="6003925" cy="54006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1421-0DFF-4DF9-9A14-7FEFA3B1962D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9041-B382-491E-B96C-4DADD46436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129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FB0E1-2C1B-4EFD-B488-C6FEF359DEE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7546299"/>
      </p:ext>
    </p:extLst>
  </p:cSld>
  <p:clrMapOvr>
    <a:masterClrMapping/>
  </p:clrMapOvr>
  <p:transition spd="med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816424"/>
          </a:xfrm>
        </p:spPr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6588125" y="6300788"/>
            <a:ext cx="2133600" cy="365125"/>
          </a:xfrm>
        </p:spPr>
        <p:txBody>
          <a:bodyPr/>
          <a:lstStyle>
            <a:lvl1pPr algn="r" defTabSz="914107" fontAlgn="auto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DD3845-DC21-4136-BCD9-D953B2F54D2B}" type="slidenum">
              <a:rPr lang="cs-CZ"/>
              <a:pPr>
                <a:defRPr/>
              </a:pPr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66722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C50F7-1C7C-47EE-95E0-CF1110601A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80169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45D85-67FD-45FD-ACE5-9E81666B38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52205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DC9C4-31A9-42CD-8044-7FF4FFDDF9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00128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AACA0-21F5-4A04-9B0A-AB352A7794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8481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F9B07-02B1-4192-B5F5-028009CF01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7927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231EB-00CE-44DD-AA9C-76DA519B87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81960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8CC98-C449-4AB4-B1C0-94B9EAFEE4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15791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F5C90-4A9A-4788-B247-ADF02F6C10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9033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81F85-42B9-4762-83AF-48014863DB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16381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30DE-5297-48F2-823B-E14AE25B93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93376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E9886-FD32-47C3-8130-25F783D587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67431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01C5E-7358-4605-B300-18DF004293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18269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C6F6-F27E-4A41-9CE3-0A9CED1389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41784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495A6-4FC4-4FAB-8567-3DD7B55B56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0434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7D1A2-8A22-4F53-99F9-5143BE191E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3170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4DDE6-7BE3-40B5-9CA0-2ED7BF593A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0527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6A6CC-A8C0-4F13-B3E2-21B4E66425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3001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85A3A-66FD-4C91-84C9-38D9793B8F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42179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F1B6D-C6AF-4A16-9962-876433F6E2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93322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85F5F"/>
            </a:gs>
            <a:gs pos="100000">
              <a:srgbClr val="12CDC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>
              <a:defRPr/>
            </a:pPr>
            <a:fld id="{30AADA3A-0A97-4EF0-95EC-0207DECB05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4" descr="Folgeseiten Foot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7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Folgeseiten Head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08050"/>
            <a:ext cx="8207375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25A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2060575"/>
            <a:ext cx="82073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3963" y="6588125"/>
            <a:ext cx="90011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A2B5627-ED75-4AFD-93C7-A83D1F21C4CB}" type="datetime1">
              <a:rPr lang="de-DE"/>
              <a:pPr>
                <a:defRPr/>
              </a:pPr>
              <a:t>17.09.2015</a:t>
            </a:fld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513" y="6588125"/>
            <a:ext cx="64801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F376A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 flipH="1">
            <a:off x="792163" y="6588125"/>
            <a:ext cx="3603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83F625-8BAD-45D3-B260-D83BF54115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057" name="Rectangle 7"/>
          <p:cNvSpPr>
            <a:spLocks noChangeArrowheads="1"/>
          </p:cNvSpPr>
          <p:nvPr/>
        </p:nvSpPr>
        <p:spPr bwMode="auto">
          <a:xfrm flipH="1">
            <a:off x="466725" y="6580188"/>
            <a:ext cx="396875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smtClean="0">
                <a:solidFill>
                  <a:srgbClr val="000000"/>
                </a:solidFill>
              </a:rPr>
              <a:t>Seite</a:t>
            </a:r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 flipH="1">
            <a:off x="468313" y="652463"/>
            <a:ext cx="8351837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000" b="1" smtClean="0">
                <a:solidFill>
                  <a:srgbClr val="0F376A"/>
                </a:solidFill>
              </a:rPr>
              <a:t>Titel des Vortrags</a:t>
            </a:r>
            <a:r>
              <a:rPr lang="de-DE" altLang="de-DE" sz="1000" smtClean="0">
                <a:solidFill>
                  <a:srgbClr val="0F376A"/>
                </a:solidFill>
              </a:rPr>
              <a:t> und Verfasser (bitte im Folienmaster anpassen)</a:t>
            </a:r>
          </a:p>
        </p:txBody>
      </p:sp>
      <p:pic>
        <p:nvPicPr>
          <p:cNvPr id="2059" name="Picture 27" descr="Logo uk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8263"/>
            <a:ext cx="21494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61" r:id="rId12"/>
    <p:sldLayoutId id="2147483862" r:id="rId13"/>
  </p:sldLayoutIdLst>
  <p:hf hdr="0" ft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1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85F5F"/>
            </a:gs>
            <a:gs pos="100000">
              <a:srgbClr val="12CDC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8A33021-D98E-42D6-9E03-FAD2E6D7F1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.wmv"/><Relationship Id="rId7" Type="http://schemas.openxmlformats.org/officeDocument/2006/relationships/chart" Target="../charts/char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2.xml"/><Relationship Id="rId4" Type="http://schemas.openxmlformats.org/officeDocument/2006/relationships/video" Target="../media/media3.wm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wmf"/><Relationship Id="rId4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wmf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2.png"/><Relationship Id="rId7" Type="http://schemas.openxmlformats.org/officeDocument/2006/relationships/hyperlink" Target="AV_Suture_640x340.wm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hyperlink" Target="Yacoub%20ultrakurz.avi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8.emf"/><Relationship Id="rId5" Type="http://schemas.openxmlformats.org/officeDocument/2006/relationships/image" Target="../media/image1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1.png"/><Relationship Id="rId9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Yacoub%20ultrakurz.avi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5E1437D-5D90-43BC-A678-86C4D2C6ADC9}" type="datetime1">
              <a:rPr lang="de-DE" altLang="de-DE" sz="1400" smtClean="0">
                <a:solidFill>
                  <a:srgbClr val="0F376A"/>
                </a:solidFill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400" smtClean="0">
              <a:solidFill>
                <a:srgbClr val="0F376A"/>
              </a:solidFill>
            </a:endParaRP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-541338" y="2054225"/>
            <a:ext cx="10226676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 dirty="0">
                <a:solidFill>
                  <a:srgbClr val="000000"/>
                </a:solidFill>
              </a:rPr>
              <a:t>Root </a:t>
            </a:r>
            <a:r>
              <a:rPr lang="de-DE" altLang="de-DE" sz="3200" dirty="0" err="1">
                <a:solidFill>
                  <a:srgbClr val="000000"/>
                </a:solidFill>
              </a:rPr>
              <a:t>Remodeling</a:t>
            </a:r>
            <a:r>
              <a:rPr lang="de-DE" altLang="de-DE" sz="3200" dirty="0">
                <a:solidFill>
                  <a:srgbClr val="000000"/>
                </a:solidFill>
              </a:rPr>
              <a:t> </a:t>
            </a:r>
            <a:r>
              <a:rPr lang="de-DE" altLang="de-DE" sz="3200" dirty="0" err="1">
                <a:solidFill>
                  <a:srgbClr val="000000"/>
                </a:solidFill>
              </a:rPr>
              <a:t>should</a:t>
            </a:r>
            <a:r>
              <a:rPr lang="de-DE" altLang="de-DE" sz="3200" dirty="0">
                <a:solidFill>
                  <a:srgbClr val="000000"/>
                </a:solidFill>
              </a:rPr>
              <a:t> </a:t>
            </a:r>
            <a:r>
              <a:rPr lang="de-DE" altLang="de-DE" sz="3200" dirty="0" err="1">
                <a:solidFill>
                  <a:srgbClr val="000000"/>
                </a:solidFill>
              </a:rPr>
              <a:t>be</a:t>
            </a:r>
            <a:endParaRPr lang="de-DE" altLang="de-DE" sz="32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 dirty="0" err="1">
                <a:solidFill>
                  <a:srgbClr val="000000"/>
                </a:solidFill>
              </a:rPr>
              <a:t>Preferred</a:t>
            </a:r>
            <a:r>
              <a:rPr lang="de-DE" altLang="de-DE" sz="3200" dirty="0">
                <a:solidFill>
                  <a:srgbClr val="000000"/>
                </a:solidFill>
              </a:rPr>
              <a:t> </a:t>
            </a:r>
            <a:r>
              <a:rPr lang="de-DE" altLang="de-DE" sz="3200" dirty="0" err="1">
                <a:solidFill>
                  <a:srgbClr val="000000"/>
                </a:solidFill>
              </a:rPr>
              <a:t>over</a:t>
            </a:r>
            <a:r>
              <a:rPr lang="de-DE" altLang="de-DE" sz="3200" dirty="0">
                <a:solidFill>
                  <a:srgbClr val="000000"/>
                </a:solidFill>
              </a:rPr>
              <a:t> </a:t>
            </a:r>
            <a:r>
              <a:rPr lang="de-DE" altLang="de-DE" sz="3200" dirty="0" err="1">
                <a:solidFill>
                  <a:srgbClr val="000000"/>
                </a:solidFill>
              </a:rPr>
              <a:t>Valve</a:t>
            </a:r>
            <a:r>
              <a:rPr lang="de-DE" altLang="de-DE" sz="3200" dirty="0">
                <a:solidFill>
                  <a:srgbClr val="000000"/>
                </a:solidFill>
              </a:rPr>
              <a:t> Reimplantation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32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dirty="0">
                <a:solidFill>
                  <a:srgbClr val="000000"/>
                </a:solidFill>
              </a:rPr>
              <a:t>H.-J. Schäfers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4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dirty="0" err="1">
                <a:solidFill>
                  <a:srgbClr val="000000"/>
                </a:solidFill>
              </a:rPr>
              <a:t>Dept</a:t>
            </a:r>
            <a:r>
              <a:rPr lang="de-DE" altLang="de-DE" sz="2400" dirty="0">
                <a:solidFill>
                  <a:srgbClr val="000000"/>
                </a:solidFill>
              </a:rPr>
              <a:t>. </a:t>
            </a:r>
            <a:r>
              <a:rPr lang="de-DE" altLang="de-DE" sz="2400" dirty="0" err="1">
                <a:solidFill>
                  <a:srgbClr val="000000"/>
                </a:solidFill>
              </a:rPr>
              <a:t>of</a:t>
            </a:r>
            <a:r>
              <a:rPr lang="de-DE" altLang="de-DE" sz="2400" dirty="0">
                <a:solidFill>
                  <a:srgbClr val="000000"/>
                </a:solidFill>
              </a:rPr>
              <a:t> </a:t>
            </a:r>
            <a:r>
              <a:rPr lang="de-DE" altLang="de-DE" sz="2400" dirty="0" err="1">
                <a:solidFill>
                  <a:srgbClr val="000000"/>
                </a:solidFill>
              </a:rPr>
              <a:t>Thoracic</a:t>
            </a:r>
            <a:r>
              <a:rPr lang="de-DE" altLang="de-DE" sz="2400" dirty="0">
                <a:solidFill>
                  <a:srgbClr val="000000"/>
                </a:solidFill>
              </a:rPr>
              <a:t> </a:t>
            </a:r>
            <a:r>
              <a:rPr lang="de-DE" altLang="de-DE" sz="2400" dirty="0" err="1">
                <a:solidFill>
                  <a:srgbClr val="000000"/>
                </a:solidFill>
              </a:rPr>
              <a:t>and</a:t>
            </a:r>
            <a:r>
              <a:rPr lang="de-DE" altLang="de-DE" sz="2400" dirty="0">
                <a:solidFill>
                  <a:srgbClr val="000000"/>
                </a:solidFill>
              </a:rPr>
              <a:t> </a:t>
            </a:r>
            <a:r>
              <a:rPr lang="de-DE" altLang="de-DE" sz="2400" dirty="0" err="1">
                <a:solidFill>
                  <a:srgbClr val="000000"/>
                </a:solidFill>
              </a:rPr>
              <a:t>Cardiovascular</a:t>
            </a:r>
            <a:r>
              <a:rPr lang="de-DE" altLang="de-DE" sz="2400" dirty="0">
                <a:solidFill>
                  <a:srgbClr val="000000"/>
                </a:solidFill>
              </a:rPr>
              <a:t> </a:t>
            </a:r>
            <a:r>
              <a:rPr lang="de-DE" altLang="de-DE" sz="2400" dirty="0" err="1">
                <a:solidFill>
                  <a:srgbClr val="000000"/>
                </a:solidFill>
              </a:rPr>
              <a:t>Surgery</a:t>
            </a:r>
            <a:endParaRPr lang="de-DE" altLang="de-DE" sz="24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dirty="0">
                <a:solidFill>
                  <a:srgbClr val="000000"/>
                </a:solidFill>
              </a:rPr>
              <a:t>Saarland University Medical Center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dirty="0">
                <a:solidFill>
                  <a:srgbClr val="000000"/>
                </a:solidFill>
              </a:rPr>
              <a:t>Homburg/ Saar, Germany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181100"/>
            <a:ext cx="890587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81075"/>
            <a:ext cx="40576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Text Box 2"/>
          <p:cNvSpPr txBox="1">
            <a:spLocks noChangeArrowheads="1"/>
          </p:cNvSpPr>
          <p:nvPr/>
        </p:nvSpPr>
        <p:spPr bwMode="auto">
          <a:xfrm>
            <a:off x="835025" y="906463"/>
            <a:ext cx="28908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Reimplantation</a:t>
            </a:r>
          </a:p>
        </p:txBody>
      </p:sp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5699125" y="906463"/>
            <a:ext cx="2349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Remodeling</a:t>
            </a: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7947025" y="6248400"/>
            <a:ext cx="1092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l/min</a:t>
            </a:r>
          </a:p>
        </p:txBody>
      </p:sp>
      <p:grpSp>
        <p:nvGrpSpPr>
          <p:cNvPr id="17414" name="Group 2"/>
          <p:cNvGrpSpPr>
            <a:grpSpLocks/>
          </p:cNvGrpSpPr>
          <p:nvPr/>
        </p:nvGrpSpPr>
        <p:grpSpPr bwMode="auto">
          <a:xfrm>
            <a:off x="3178175" y="4782763"/>
            <a:ext cx="3209925" cy="2210175"/>
            <a:chOff x="764" y="829"/>
            <a:chExt cx="4272" cy="2829"/>
          </a:xfrm>
        </p:grpSpPr>
        <p:sp>
          <p:nvSpPr>
            <p:cNvPr id="17417" name="Rectangle 3"/>
            <p:cNvSpPr>
              <a:spLocks noChangeArrowheads="1"/>
            </p:cNvSpPr>
            <p:nvPr/>
          </p:nvSpPr>
          <p:spPr bwMode="auto">
            <a:xfrm>
              <a:off x="764" y="829"/>
              <a:ext cx="4272" cy="270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40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17418" name="Group 4"/>
            <p:cNvGrpSpPr>
              <a:grpSpLocks/>
            </p:cNvGrpSpPr>
            <p:nvPr/>
          </p:nvGrpSpPr>
          <p:grpSpPr bwMode="auto">
            <a:xfrm>
              <a:off x="835" y="831"/>
              <a:ext cx="4058" cy="2827"/>
              <a:chOff x="710" y="911"/>
              <a:chExt cx="4058" cy="2827"/>
            </a:xfrm>
          </p:grpSpPr>
          <p:graphicFrame>
            <p:nvGraphicFramePr>
              <p:cNvPr id="4" name="Object 5"/>
              <p:cNvGraphicFramePr>
                <a:graphicFrameLocks noChangeAspect="1"/>
              </p:cNvGraphicFramePr>
              <p:nvPr/>
            </p:nvGraphicFramePr>
            <p:xfrm>
              <a:off x="992" y="911"/>
              <a:ext cx="3776" cy="24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grpSp>
            <p:nvGrpSpPr>
              <p:cNvPr id="17420" name="Group 6"/>
              <p:cNvGrpSpPr>
                <a:grpSpLocks/>
              </p:cNvGrpSpPr>
              <p:nvPr/>
            </p:nvGrpSpPr>
            <p:grpSpPr bwMode="auto">
              <a:xfrm>
                <a:off x="2654" y="2488"/>
                <a:ext cx="72" cy="231"/>
                <a:chOff x="644" y="2680"/>
                <a:chExt cx="72" cy="408"/>
              </a:xfrm>
            </p:grpSpPr>
            <p:sp>
              <p:nvSpPr>
                <p:cNvPr id="17483" name="Line 7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84" name="Line 8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85" name="Line 9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1" name="Group 10"/>
              <p:cNvGrpSpPr>
                <a:grpSpLocks/>
              </p:cNvGrpSpPr>
              <p:nvPr/>
            </p:nvGrpSpPr>
            <p:grpSpPr bwMode="auto">
              <a:xfrm>
                <a:off x="1991" y="2770"/>
                <a:ext cx="72" cy="153"/>
                <a:chOff x="644" y="2680"/>
                <a:chExt cx="72" cy="408"/>
              </a:xfrm>
            </p:grpSpPr>
            <p:sp>
              <p:nvSpPr>
                <p:cNvPr id="17480" name="Line 11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81" name="Line 12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82" name="Line 13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2" name="Group 14"/>
              <p:cNvGrpSpPr>
                <a:grpSpLocks/>
              </p:cNvGrpSpPr>
              <p:nvPr/>
            </p:nvGrpSpPr>
            <p:grpSpPr bwMode="auto">
              <a:xfrm>
                <a:off x="3989" y="2098"/>
                <a:ext cx="72" cy="333"/>
                <a:chOff x="644" y="2680"/>
                <a:chExt cx="72" cy="408"/>
              </a:xfrm>
            </p:grpSpPr>
            <p:sp>
              <p:nvSpPr>
                <p:cNvPr id="17477" name="Line 15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8" name="Line 16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9" name="Line 17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3" name="Group 18"/>
              <p:cNvGrpSpPr>
                <a:grpSpLocks/>
              </p:cNvGrpSpPr>
              <p:nvPr/>
            </p:nvGrpSpPr>
            <p:grpSpPr bwMode="auto">
              <a:xfrm>
                <a:off x="3317" y="2488"/>
                <a:ext cx="72" cy="231"/>
                <a:chOff x="644" y="2680"/>
                <a:chExt cx="72" cy="408"/>
              </a:xfrm>
            </p:grpSpPr>
            <p:sp>
              <p:nvSpPr>
                <p:cNvPr id="17474" name="Line 19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5" name="Line 20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6" name="Line 21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4" name="Group 22"/>
              <p:cNvGrpSpPr>
                <a:grpSpLocks/>
              </p:cNvGrpSpPr>
              <p:nvPr/>
            </p:nvGrpSpPr>
            <p:grpSpPr bwMode="auto">
              <a:xfrm>
                <a:off x="3320" y="2869"/>
                <a:ext cx="72" cy="165"/>
                <a:chOff x="644" y="2680"/>
                <a:chExt cx="72" cy="408"/>
              </a:xfrm>
            </p:grpSpPr>
            <p:sp>
              <p:nvSpPr>
                <p:cNvPr id="17471" name="Line 23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2" name="Line 24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3" name="Line 25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5" name="Group 26"/>
              <p:cNvGrpSpPr>
                <a:grpSpLocks/>
              </p:cNvGrpSpPr>
              <p:nvPr/>
            </p:nvGrpSpPr>
            <p:grpSpPr bwMode="auto">
              <a:xfrm>
                <a:off x="4652" y="1369"/>
                <a:ext cx="72" cy="636"/>
                <a:chOff x="644" y="2680"/>
                <a:chExt cx="72" cy="408"/>
              </a:xfrm>
            </p:grpSpPr>
            <p:sp>
              <p:nvSpPr>
                <p:cNvPr id="17468" name="Line 27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9" name="Line 28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70" name="Line 29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6" name="Group 30"/>
              <p:cNvGrpSpPr>
                <a:grpSpLocks/>
              </p:cNvGrpSpPr>
              <p:nvPr/>
            </p:nvGrpSpPr>
            <p:grpSpPr bwMode="auto">
              <a:xfrm>
                <a:off x="1991" y="3016"/>
                <a:ext cx="72" cy="42"/>
                <a:chOff x="644" y="2680"/>
                <a:chExt cx="72" cy="408"/>
              </a:xfrm>
            </p:grpSpPr>
            <p:sp>
              <p:nvSpPr>
                <p:cNvPr id="17465" name="Line 31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6" name="Line 32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7" name="Line 33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7" name="Group 34"/>
              <p:cNvGrpSpPr>
                <a:grpSpLocks/>
              </p:cNvGrpSpPr>
              <p:nvPr/>
            </p:nvGrpSpPr>
            <p:grpSpPr bwMode="auto">
              <a:xfrm>
                <a:off x="2654" y="2923"/>
                <a:ext cx="72" cy="123"/>
                <a:chOff x="644" y="2680"/>
                <a:chExt cx="72" cy="408"/>
              </a:xfrm>
            </p:grpSpPr>
            <p:sp>
              <p:nvSpPr>
                <p:cNvPr id="17462" name="Line 35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3" name="Line 36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4" name="Line 37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8" name="Group 38"/>
              <p:cNvGrpSpPr>
                <a:grpSpLocks/>
              </p:cNvGrpSpPr>
              <p:nvPr/>
            </p:nvGrpSpPr>
            <p:grpSpPr bwMode="auto">
              <a:xfrm>
                <a:off x="3986" y="2719"/>
                <a:ext cx="72" cy="177"/>
                <a:chOff x="644" y="2680"/>
                <a:chExt cx="72" cy="408"/>
              </a:xfrm>
            </p:grpSpPr>
            <p:sp>
              <p:nvSpPr>
                <p:cNvPr id="17459" name="Line 39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0" name="Line 40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61" name="Line 41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29" name="Group 42"/>
              <p:cNvGrpSpPr>
                <a:grpSpLocks/>
              </p:cNvGrpSpPr>
              <p:nvPr/>
            </p:nvGrpSpPr>
            <p:grpSpPr bwMode="auto">
              <a:xfrm>
                <a:off x="4652" y="2404"/>
                <a:ext cx="72" cy="189"/>
                <a:chOff x="644" y="2680"/>
                <a:chExt cx="72" cy="408"/>
              </a:xfrm>
            </p:grpSpPr>
            <p:sp>
              <p:nvSpPr>
                <p:cNvPr id="17456" name="Line 43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57" name="Line 44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58" name="Line 45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30" name="Group 46"/>
              <p:cNvGrpSpPr>
                <a:grpSpLocks/>
              </p:cNvGrpSpPr>
              <p:nvPr/>
            </p:nvGrpSpPr>
            <p:grpSpPr bwMode="auto">
              <a:xfrm>
                <a:off x="1988" y="2938"/>
                <a:ext cx="72" cy="78"/>
                <a:chOff x="644" y="2680"/>
                <a:chExt cx="72" cy="408"/>
              </a:xfrm>
            </p:grpSpPr>
            <p:sp>
              <p:nvSpPr>
                <p:cNvPr id="17453" name="Line 47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54" name="Line 48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55" name="Line 49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31" name="Group 50"/>
              <p:cNvGrpSpPr>
                <a:grpSpLocks/>
              </p:cNvGrpSpPr>
              <p:nvPr/>
            </p:nvGrpSpPr>
            <p:grpSpPr bwMode="auto">
              <a:xfrm>
                <a:off x="2657" y="2770"/>
                <a:ext cx="72" cy="114"/>
                <a:chOff x="644" y="2680"/>
                <a:chExt cx="72" cy="408"/>
              </a:xfrm>
            </p:grpSpPr>
            <p:sp>
              <p:nvSpPr>
                <p:cNvPr id="17450" name="Line 51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51" name="Line 52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52" name="Line 53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32" name="Group 54"/>
              <p:cNvGrpSpPr>
                <a:grpSpLocks/>
              </p:cNvGrpSpPr>
              <p:nvPr/>
            </p:nvGrpSpPr>
            <p:grpSpPr bwMode="auto">
              <a:xfrm>
                <a:off x="3320" y="2698"/>
                <a:ext cx="72" cy="102"/>
                <a:chOff x="644" y="2680"/>
                <a:chExt cx="72" cy="408"/>
              </a:xfrm>
            </p:grpSpPr>
            <p:sp>
              <p:nvSpPr>
                <p:cNvPr id="17447" name="Line 55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8" name="Line 56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9" name="Line 57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33" name="Group 58"/>
              <p:cNvGrpSpPr>
                <a:grpSpLocks/>
              </p:cNvGrpSpPr>
              <p:nvPr/>
            </p:nvGrpSpPr>
            <p:grpSpPr bwMode="auto">
              <a:xfrm>
                <a:off x="3989" y="2098"/>
                <a:ext cx="72" cy="240"/>
                <a:chOff x="644" y="2680"/>
                <a:chExt cx="72" cy="408"/>
              </a:xfrm>
            </p:grpSpPr>
            <p:sp>
              <p:nvSpPr>
                <p:cNvPr id="17444" name="Line 59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5" name="Line 60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6" name="Line 61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34" name="Group 62"/>
              <p:cNvGrpSpPr>
                <a:grpSpLocks/>
              </p:cNvGrpSpPr>
              <p:nvPr/>
            </p:nvGrpSpPr>
            <p:grpSpPr bwMode="auto">
              <a:xfrm>
                <a:off x="4652" y="1114"/>
                <a:ext cx="72" cy="396"/>
                <a:chOff x="644" y="2680"/>
                <a:chExt cx="72" cy="408"/>
              </a:xfrm>
            </p:grpSpPr>
            <p:sp>
              <p:nvSpPr>
                <p:cNvPr id="17441" name="Line 63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2" name="Line 64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3" name="Line 65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grpSp>
            <p:nvGrpSpPr>
              <p:cNvPr id="17435" name="Group 66"/>
              <p:cNvGrpSpPr>
                <a:grpSpLocks/>
              </p:cNvGrpSpPr>
              <p:nvPr/>
            </p:nvGrpSpPr>
            <p:grpSpPr bwMode="auto">
              <a:xfrm>
                <a:off x="1985" y="3013"/>
                <a:ext cx="72" cy="48"/>
                <a:chOff x="644" y="2680"/>
                <a:chExt cx="72" cy="408"/>
              </a:xfrm>
            </p:grpSpPr>
            <p:sp>
              <p:nvSpPr>
                <p:cNvPr id="17438" name="Line 67"/>
                <p:cNvSpPr>
                  <a:spLocks noChangeShapeType="1"/>
                </p:cNvSpPr>
                <p:nvPr/>
              </p:nvSpPr>
              <p:spPr bwMode="auto">
                <a:xfrm>
                  <a:off x="644" y="3088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39" name="Line 68"/>
                <p:cNvSpPr>
                  <a:spLocks noChangeShapeType="1"/>
                </p:cNvSpPr>
                <p:nvPr/>
              </p:nvSpPr>
              <p:spPr bwMode="auto">
                <a:xfrm>
                  <a:off x="680" y="2680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7440" name="Line 69"/>
                <p:cNvSpPr>
                  <a:spLocks noChangeShapeType="1"/>
                </p:cNvSpPr>
                <p:nvPr/>
              </p:nvSpPr>
              <p:spPr bwMode="auto">
                <a:xfrm>
                  <a:off x="644" y="2680"/>
                  <a:ext cx="72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7436" name="Text Box 70"/>
              <p:cNvSpPr txBox="1">
                <a:spLocks noChangeArrowheads="1"/>
              </p:cNvSpPr>
              <p:nvPr/>
            </p:nvSpPr>
            <p:spPr bwMode="auto">
              <a:xfrm>
                <a:off x="710" y="1960"/>
                <a:ext cx="478" cy="3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400">
                    <a:solidFill>
                      <a:srgbClr val="000000"/>
                    </a:solidFill>
                    <a:latin typeface="Arial" charset="0"/>
                  </a:rPr>
                  <a:t>mJ</a:t>
                </a:r>
              </a:p>
            </p:txBody>
          </p:sp>
          <p:sp>
            <p:nvSpPr>
              <p:cNvPr id="17437" name="Text Box 71"/>
              <p:cNvSpPr txBox="1">
                <a:spLocks noChangeArrowheads="1"/>
              </p:cNvSpPr>
              <p:nvPr/>
            </p:nvSpPr>
            <p:spPr bwMode="auto">
              <a:xfrm>
                <a:off x="2797" y="3381"/>
                <a:ext cx="697" cy="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de-DE" altLang="de-DE" sz="1600">
                    <a:solidFill>
                      <a:srgbClr val="000000"/>
                    </a:solidFill>
                    <a:latin typeface="Arial" charset="0"/>
                  </a:rPr>
                  <a:t>l/min</a:t>
                </a:r>
              </a:p>
            </p:txBody>
          </p:sp>
        </p:grpSp>
      </p:grpSp>
      <p:sp>
        <p:nvSpPr>
          <p:cNvPr id="77" name="Text Box 72"/>
          <p:cNvSpPr txBox="1">
            <a:spLocks noChangeArrowheads="1"/>
          </p:cNvSpPr>
          <p:nvPr/>
        </p:nvSpPr>
        <p:spPr bwMode="auto">
          <a:xfrm>
            <a:off x="217488" y="5483225"/>
            <a:ext cx="3014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Systolic Energy Loss</a:t>
            </a:r>
          </a:p>
        </p:txBody>
      </p:sp>
      <p:pic>
        <p:nvPicPr>
          <p:cNvPr id="5" name="David5 2l - Kop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044" y="1698625"/>
            <a:ext cx="3352800" cy="2743200"/>
          </a:xfrm>
          <a:prstGeom prst="rect">
            <a:avLst/>
          </a:prstGeom>
        </p:spPr>
      </p:pic>
      <p:pic>
        <p:nvPicPr>
          <p:cNvPr id="6" name="Remod5 2l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46743" y="1698625"/>
            <a:ext cx="3352800" cy="274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5014" r="1122" b="70656"/>
          <a:stretch>
            <a:fillRect/>
          </a:stretch>
        </p:blipFill>
        <p:spPr bwMode="auto">
          <a:xfrm>
            <a:off x="1387475" y="439738"/>
            <a:ext cx="6634163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-568" r="18356" b="3685"/>
          <a:stretch>
            <a:fillRect/>
          </a:stretch>
        </p:blipFill>
        <p:spPr bwMode="auto">
          <a:xfrm>
            <a:off x="333375" y="2001838"/>
            <a:ext cx="2725738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r="4857" b="22108"/>
          <a:stretch>
            <a:fillRect/>
          </a:stretch>
        </p:blipFill>
        <p:spPr bwMode="auto">
          <a:xfrm>
            <a:off x="3927475" y="2344738"/>
            <a:ext cx="4271963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471988" y="1193800"/>
            <a:ext cx="496411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Remodeling 	  Reimplantation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 (N=494)	   (N=29)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162050" y="2498725"/>
            <a:ext cx="65151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Age (yrs) 			58 </a:t>
            </a:r>
            <a:r>
              <a:rPr lang="en-US" altLang="de-DE" sz="2000">
                <a:cs typeface="Arial" charset="0"/>
              </a:rPr>
              <a:t>±</a:t>
            </a:r>
            <a:r>
              <a:rPr lang="de-DE" altLang="de-DE" sz="2000"/>
              <a:t> 15		42 </a:t>
            </a:r>
            <a:r>
              <a:rPr lang="en-US" altLang="de-DE" sz="2000"/>
              <a:t>±</a:t>
            </a:r>
            <a:r>
              <a:rPr lang="de-DE" altLang="de-DE" sz="2000"/>
              <a:t> 16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Sex (m/f) 			372 / 122	20 / 9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Tricuspid AV			333		 27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	BAV/UAV 		154/7 		 2/- 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Diagnosis: Aneurysm	   	428		 23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	AADA 		    	59		  6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	CADA 		    	  7		  - </a:t>
            </a:r>
          </a:p>
          <a:p>
            <a:pPr>
              <a:lnSpc>
                <a:spcPct val="14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2000"/>
              <a:t>	Marfan			13    		 12</a:t>
            </a:r>
          </a:p>
        </p:txBody>
      </p:sp>
      <p:sp>
        <p:nvSpPr>
          <p:cNvPr id="425989" name="Text Box 5"/>
          <p:cNvSpPr txBox="1">
            <a:spLocks noChangeArrowheads="1"/>
          </p:cNvSpPr>
          <p:nvPr/>
        </p:nvSpPr>
        <p:spPr bwMode="auto">
          <a:xfrm>
            <a:off x="8451850" y="6521450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03/10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076700" y="1816100"/>
            <a:ext cx="40878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Remodeling	Reimplantation</a:t>
            </a:r>
            <a:endParaRPr lang="de-DE" altLang="de-DE" sz="24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(N=494)	(N=29)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2486025"/>
            <a:ext cx="7407275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Concomitant procedures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4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CABG 		</a:t>
            </a:r>
            <a:r>
              <a:rPr lang="de-DE" altLang="de-DE" sz="2400">
                <a:solidFill>
                  <a:srgbClr val="FF0000"/>
                </a:solidFill>
              </a:rPr>
              <a:t>89</a:t>
            </a:r>
            <a:r>
              <a:rPr lang="de-DE" altLang="de-DE" sz="2400"/>
              <a:t>*		  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MVR 			16		  1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part. arch	         </a:t>
            </a:r>
            <a:r>
              <a:rPr lang="de-DE" altLang="de-DE" sz="2400">
                <a:solidFill>
                  <a:srgbClr val="FF0000"/>
                </a:solidFill>
              </a:rPr>
              <a:t>131</a:t>
            </a:r>
            <a:r>
              <a:rPr lang="de-DE" altLang="de-DE" sz="2400"/>
              <a:t>*		  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tot. arch	 	26		  2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4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olidFill>
                  <a:schemeClr val="tx2"/>
                </a:solidFill>
              </a:rPr>
              <a:t>Myoc. Ischemia (min)         	     82 </a:t>
            </a:r>
            <a:r>
              <a:rPr lang="en-US" altLang="de-DE" sz="2400">
                <a:solidFill>
                  <a:schemeClr val="tx2"/>
                </a:solidFill>
              </a:rPr>
              <a:t>±</a:t>
            </a:r>
            <a:r>
              <a:rPr lang="de-DE" altLang="de-DE" sz="2400">
                <a:solidFill>
                  <a:schemeClr val="tx2"/>
                </a:solidFill>
              </a:rPr>
              <a:t>  20*	      112 </a:t>
            </a:r>
            <a:r>
              <a:rPr lang="en-US" altLang="de-DE" sz="2400">
                <a:solidFill>
                  <a:schemeClr val="tx2"/>
                </a:solidFill>
              </a:rPr>
              <a:t>±</a:t>
            </a:r>
            <a:r>
              <a:rPr lang="de-DE" altLang="de-DE" sz="2400">
                <a:solidFill>
                  <a:schemeClr val="tx2"/>
                </a:solidFill>
              </a:rPr>
              <a:t> 24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40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				* p&lt;0.05</a:t>
            </a:r>
          </a:p>
        </p:txBody>
      </p:sp>
      <p:sp>
        <p:nvSpPr>
          <p:cNvPr id="428037" name="Text Box 5"/>
          <p:cNvSpPr txBox="1">
            <a:spLocks noChangeArrowheads="1"/>
          </p:cNvSpPr>
          <p:nvPr/>
        </p:nvSpPr>
        <p:spPr bwMode="auto">
          <a:xfrm>
            <a:off x="8451850" y="6534150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03/10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521325"/>
            <a:ext cx="787400" cy="593725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3"/>
          <p:cNvSpPr>
            <a:spLocks/>
          </p:cNvSpPr>
          <p:nvPr/>
        </p:nvSpPr>
        <p:spPr bwMode="auto">
          <a:xfrm>
            <a:off x="8343900" y="6246813"/>
            <a:ext cx="5905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de-DE" sz="2200">
                <a:latin typeface="Chalkboard Bold" pitchFamily="-16" charset="0"/>
                <a:ea typeface="ＭＳ Ｐゴシック" pitchFamily="-16" charset="-128"/>
                <a:sym typeface="Chalkboard Bold" pitchFamily="-16" charset="0"/>
              </a:rPr>
              <a:t>THG</a:t>
            </a:r>
          </a:p>
        </p:txBody>
      </p:sp>
      <p:pic>
        <p:nvPicPr>
          <p:cNvPr id="21508" name="Picture 1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72">
            <a:off x="8572500" y="6203950"/>
            <a:ext cx="311150" cy="654050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14375"/>
            <a:ext cx="7210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6275388"/>
            <a:ext cx="385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93913"/>
            <a:ext cx="72771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2817813"/>
            <a:ext cx="50768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1" name="Gruppieren 2"/>
          <p:cNvGrpSpPr>
            <a:grpSpLocks/>
          </p:cNvGrpSpPr>
          <p:nvPr/>
        </p:nvGrpSpPr>
        <p:grpSpPr bwMode="auto">
          <a:xfrm>
            <a:off x="1066800" y="3052763"/>
            <a:ext cx="5962650" cy="2765425"/>
            <a:chOff x="-2178050" y="3649490"/>
            <a:chExt cx="5962650" cy="2764804"/>
          </a:xfrm>
        </p:grpSpPr>
        <p:pic>
          <p:nvPicPr>
            <p:cNvPr id="2151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8050" y="3649490"/>
              <a:ext cx="5962650" cy="2764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-2178050" y="5082680"/>
              <a:ext cx="5772150" cy="3269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400175" y="857250"/>
            <a:ext cx="515143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3200">
                <a:solidFill>
                  <a:schemeClr val="tx2"/>
                </a:solidFill>
              </a:rPr>
              <a:t>Valve-Sparing Surgery</a:t>
            </a:r>
          </a:p>
          <a:p>
            <a:pPr algn="ctr" eaLnBrk="1" hangingPunct="1"/>
            <a:r>
              <a:rPr lang="de-DE" altLang="de-DE" sz="2400"/>
              <a:t>Cusp Changes after Reimplantation </a:t>
            </a:r>
          </a:p>
        </p:txBody>
      </p:sp>
      <p:grpSp>
        <p:nvGrpSpPr>
          <p:cNvPr id="22531" name="Group 3"/>
          <p:cNvGrpSpPr>
            <a:grpSpLocks/>
          </p:cNvGrpSpPr>
          <p:nvPr/>
        </p:nvGrpSpPr>
        <p:grpSpPr bwMode="auto">
          <a:xfrm>
            <a:off x="852488" y="2290763"/>
            <a:ext cx="3019425" cy="2309812"/>
            <a:chOff x="1113" y="1177"/>
            <a:chExt cx="3182" cy="2359"/>
          </a:xfrm>
        </p:grpSpPr>
        <p:pic>
          <p:nvPicPr>
            <p:cNvPr id="22535" name="Picture 4" descr="Becker Roswita 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" y="1177"/>
              <a:ext cx="3182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9717" name="Text Box 5"/>
            <p:cNvSpPr txBox="1">
              <a:spLocks noChangeArrowheads="1"/>
            </p:cNvSpPr>
            <p:nvPr/>
          </p:nvSpPr>
          <p:spPr bwMode="auto">
            <a:xfrm>
              <a:off x="1580" y="1252"/>
              <a:ext cx="373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</a:t>
              </a:r>
            </a:p>
          </p:txBody>
        </p:sp>
        <p:sp>
          <p:nvSpPr>
            <p:cNvPr id="499718" name="Text Box 6"/>
            <p:cNvSpPr txBox="1">
              <a:spLocks noChangeArrowheads="1"/>
            </p:cNvSpPr>
            <p:nvPr/>
          </p:nvSpPr>
          <p:spPr bwMode="auto">
            <a:xfrm>
              <a:off x="2476" y="1247"/>
              <a:ext cx="427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</a:p>
          </p:txBody>
        </p:sp>
        <p:sp>
          <p:nvSpPr>
            <p:cNvPr id="499719" name="Text Box 7"/>
            <p:cNvSpPr txBox="1">
              <a:spLocks noChangeArrowheads="1"/>
            </p:cNvSpPr>
            <p:nvPr/>
          </p:nvSpPr>
          <p:spPr bwMode="auto">
            <a:xfrm>
              <a:off x="3525" y="1248"/>
              <a:ext cx="427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</a:p>
          </p:txBody>
        </p:sp>
      </p:grp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5014" r="1122" b="70656"/>
          <a:stretch>
            <a:fillRect/>
          </a:stretch>
        </p:blipFill>
        <p:spPr bwMode="auto">
          <a:xfrm>
            <a:off x="1400175" y="5227638"/>
            <a:ext cx="58848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r="4857" b="22108"/>
          <a:stretch>
            <a:fillRect/>
          </a:stretch>
        </p:blipFill>
        <p:spPr bwMode="auto">
          <a:xfrm>
            <a:off x="5006975" y="1811338"/>
            <a:ext cx="3294063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Oval 10"/>
          <p:cNvSpPr>
            <a:spLocks noChangeArrowheads="1"/>
          </p:cNvSpPr>
          <p:nvPr/>
        </p:nvSpPr>
        <p:spPr bwMode="auto">
          <a:xfrm>
            <a:off x="5461000" y="3136900"/>
            <a:ext cx="927100" cy="520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852488" y="2290763"/>
            <a:ext cx="3019425" cy="2309812"/>
            <a:chOff x="1113" y="1177"/>
            <a:chExt cx="3182" cy="2359"/>
          </a:xfrm>
        </p:grpSpPr>
        <p:pic>
          <p:nvPicPr>
            <p:cNvPr id="23561" name="Picture 4" descr="Becker Roswita 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" y="1177"/>
              <a:ext cx="3182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580" y="1252"/>
              <a:ext cx="373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476" y="1247"/>
              <a:ext cx="427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525" y="1248"/>
              <a:ext cx="427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</a:p>
          </p:txBody>
        </p:sp>
      </p:grp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958975" y="857250"/>
            <a:ext cx="515143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3200">
                <a:solidFill>
                  <a:schemeClr val="tx2"/>
                </a:solidFill>
              </a:rPr>
              <a:t>Valve-Sparing Surgery</a:t>
            </a:r>
          </a:p>
          <a:p>
            <a:pPr algn="ctr" eaLnBrk="1" hangingPunct="1"/>
            <a:r>
              <a:rPr lang="de-DE" altLang="de-DE" sz="2400"/>
              <a:t>Cusp Changes after Reimplantation </a:t>
            </a:r>
          </a:p>
        </p:txBody>
      </p:sp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r="4857" b="22108"/>
          <a:stretch>
            <a:fillRect/>
          </a:stretch>
        </p:blipFill>
        <p:spPr bwMode="auto">
          <a:xfrm>
            <a:off x="5006975" y="1811338"/>
            <a:ext cx="3294063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Oval 10"/>
          <p:cNvSpPr>
            <a:spLocks noChangeArrowheads="1"/>
          </p:cNvSpPr>
          <p:nvPr/>
        </p:nvSpPr>
        <p:spPr bwMode="auto">
          <a:xfrm>
            <a:off x="5461000" y="3136900"/>
            <a:ext cx="927100" cy="5207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" t="5014" r="1122" b="70656"/>
          <a:stretch>
            <a:fillRect/>
          </a:stretch>
        </p:blipFill>
        <p:spPr bwMode="auto">
          <a:xfrm>
            <a:off x="1400175" y="5227638"/>
            <a:ext cx="58848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feil nach rechts 1"/>
          <p:cNvSpPr/>
          <p:nvPr/>
        </p:nvSpPr>
        <p:spPr>
          <a:xfrm rot="10800000">
            <a:off x="4114800" y="3189288"/>
            <a:ext cx="762000" cy="544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3560" name="Textfeld 2"/>
          <p:cNvSpPr txBox="1">
            <a:spLocks noChangeArrowheads="1"/>
          </p:cNvSpPr>
          <p:nvPr/>
        </p:nvSpPr>
        <p:spPr bwMode="auto">
          <a:xfrm>
            <a:off x="4189413" y="2816225"/>
            <a:ext cx="61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6000"/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79"/>
          <a:stretch>
            <a:fillRect/>
          </a:stretch>
        </p:blipFill>
        <p:spPr bwMode="auto">
          <a:xfrm>
            <a:off x="296863" y="1144588"/>
            <a:ext cx="72993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30" b="17834"/>
          <a:stretch>
            <a:fillRect/>
          </a:stretch>
        </p:blipFill>
        <p:spPr bwMode="auto">
          <a:xfrm>
            <a:off x="179388" y="4527550"/>
            <a:ext cx="8569325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20421" r="8122" b="8360"/>
          <a:stretch>
            <a:fillRect/>
          </a:stretch>
        </p:blipFill>
        <p:spPr bwMode="auto">
          <a:xfrm>
            <a:off x="-107950" y="1700213"/>
            <a:ext cx="9420225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1" r="1823" b="7228"/>
          <a:stretch>
            <a:fillRect/>
          </a:stretch>
        </p:blipFill>
        <p:spPr bwMode="auto">
          <a:xfrm>
            <a:off x="1055688" y="1576388"/>
            <a:ext cx="6996112" cy="491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186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18621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grpSp>
        <p:nvGrpSpPr>
          <p:cNvPr id="495621" name="Group 5"/>
          <p:cNvGrpSpPr>
            <a:grpSpLocks/>
          </p:cNvGrpSpPr>
          <p:nvPr/>
        </p:nvGrpSpPr>
        <p:grpSpPr bwMode="auto">
          <a:xfrm>
            <a:off x="1130300" y="2173288"/>
            <a:ext cx="6907213" cy="3876675"/>
            <a:chOff x="712" y="1369"/>
            <a:chExt cx="4351" cy="2442"/>
          </a:xfrm>
        </p:grpSpPr>
        <p:graphicFrame>
          <p:nvGraphicFramePr>
            <p:cNvPr id="25607" name="Object 6"/>
            <p:cNvGraphicFramePr>
              <a:graphicFrameLocks noChangeAspect="1"/>
            </p:cNvGraphicFramePr>
            <p:nvPr/>
          </p:nvGraphicFramePr>
          <p:xfrm>
            <a:off x="712" y="1373"/>
            <a:ext cx="4351" cy="2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12" r:id="rId5" imgW="5040000" imgH="3132000" progId="Prism5.Document">
                    <p:embed/>
                  </p:oleObj>
                </mc:Choice>
                <mc:Fallback>
                  <p:oleObj r:id="rId5" imgW="5040000" imgH="3132000" progId="Prism5.Document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0132" r="252"/>
                        <a:stretch>
                          <a:fillRect/>
                        </a:stretch>
                      </p:blipFill>
                      <p:spPr bwMode="auto">
                        <a:xfrm>
                          <a:off x="712" y="1373"/>
                          <a:ext cx="4351" cy="2438"/>
                        </a:xfrm>
                        <a:prstGeom prst="rect">
                          <a:avLst/>
                        </a:prstGeom>
                        <a:solidFill>
                          <a:srgbClr val="3399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8" name="Text Box 7"/>
            <p:cNvSpPr txBox="1">
              <a:spLocks noChangeArrowheads="1"/>
            </p:cNvSpPr>
            <p:nvPr/>
          </p:nvSpPr>
          <p:spPr bwMode="auto">
            <a:xfrm>
              <a:off x="1632" y="1369"/>
              <a:ext cx="24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2400">
                  <a:solidFill>
                    <a:schemeClr val="tx2"/>
                  </a:solidFill>
                </a:rPr>
                <a:t>Freedom from Reoperation</a:t>
              </a:r>
              <a:endParaRPr lang="de-DE" altLang="de-DE" sz="24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</p:grpSp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3571875" y="941388"/>
            <a:ext cx="1987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>
                <a:solidFill>
                  <a:schemeClr val="tx2"/>
                </a:solidFill>
              </a:rPr>
              <a:t>Failures (?)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855663"/>
            <a:ext cx="6632575" cy="308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622800"/>
            <a:ext cx="3221038" cy="2135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49738"/>
            <a:ext cx="3487737" cy="237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9EC077F9-137D-4265-9969-E1315A089B4B}" type="datetime1">
              <a:rPr lang="de-DE" altLang="de-DE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400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0A0A33D-0687-49F8-B760-B2BF0746D7ED}" type="slidenum">
              <a:rPr lang="de-DE" altLang="de-DE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de-DE" sz="1400" smtClean="0"/>
          </a:p>
        </p:txBody>
      </p:sp>
      <p:sp>
        <p:nvSpPr>
          <p:cNvPr id="757762" name="Text Box 2"/>
          <p:cNvSpPr txBox="1">
            <a:spLocks noChangeArrowheads="1"/>
          </p:cNvSpPr>
          <p:nvPr/>
        </p:nvSpPr>
        <p:spPr bwMode="auto">
          <a:xfrm>
            <a:off x="493713" y="863600"/>
            <a:ext cx="6788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Root Repair – Technical Options</a:t>
            </a:r>
          </a:p>
        </p:txBody>
      </p:sp>
      <p:pic>
        <p:nvPicPr>
          <p:cNvPr id="26629" name="Picture 3" descr="Bild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11879"/>
          <a:stretch>
            <a:fillRect/>
          </a:stretch>
        </p:blipFill>
        <p:spPr bwMode="auto">
          <a:xfrm>
            <a:off x="7437438" y="0"/>
            <a:ext cx="17065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8" name="Text Box 28"/>
          <p:cNvSpPr txBox="1">
            <a:spLocks noChangeArrowheads="1"/>
          </p:cNvSpPr>
          <p:nvPr/>
        </p:nvSpPr>
        <p:spPr bwMode="auto">
          <a:xfrm>
            <a:off x="114300" y="3514725"/>
            <a:ext cx="1350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de-DE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de-DE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Cabrol</a:t>
            </a:r>
            <a:r>
              <a:rPr lang="de-DE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1966)</a:t>
            </a:r>
            <a:endParaRPr lang="de-DE" sz="1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1" name="Group 5"/>
          <p:cNvGrpSpPr>
            <a:grpSpLocks/>
          </p:cNvGrpSpPr>
          <p:nvPr/>
        </p:nvGrpSpPr>
        <p:grpSpPr bwMode="auto">
          <a:xfrm>
            <a:off x="409575" y="2863850"/>
            <a:ext cx="615950" cy="661988"/>
            <a:chOff x="370" y="2468"/>
            <a:chExt cx="796" cy="785"/>
          </a:xfrm>
        </p:grpSpPr>
        <p:pic>
          <p:nvPicPr>
            <p:cNvPr id="26643" name="Picture 30" descr="L59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32" r="1320" b="14203"/>
            <a:stretch>
              <a:fillRect/>
            </a:stretch>
          </p:blipFill>
          <p:spPr bwMode="auto">
            <a:xfrm>
              <a:off x="370" y="2468"/>
              <a:ext cx="796" cy="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794" name="Line 34"/>
            <p:cNvSpPr>
              <a:spLocks noChangeShapeType="1"/>
            </p:cNvSpPr>
            <p:nvPr/>
          </p:nvSpPr>
          <p:spPr bwMode="auto">
            <a:xfrm>
              <a:off x="466" y="3038"/>
              <a:ext cx="103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795" name="Line 35"/>
            <p:cNvSpPr>
              <a:spLocks noChangeShapeType="1"/>
            </p:cNvSpPr>
            <p:nvPr/>
          </p:nvSpPr>
          <p:spPr bwMode="auto">
            <a:xfrm flipH="1">
              <a:off x="1041" y="3046"/>
              <a:ext cx="96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57796" name="Rectangle 36"/>
          <p:cNvSpPr>
            <a:spLocks noChangeArrowheads="1"/>
          </p:cNvSpPr>
          <p:nvPr/>
        </p:nvSpPr>
        <p:spPr bwMode="auto">
          <a:xfrm>
            <a:off x="-152400" y="2295525"/>
            <a:ext cx="1968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Subcommissural</a:t>
            </a:r>
          </a:p>
          <a:p>
            <a:pPr algn="ctr">
              <a:defRPr/>
            </a:pPr>
            <a:r>
              <a:rPr lang="de-DE" sz="1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Plication</a:t>
            </a:r>
          </a:p>
        </p:txBody>
      </p:sp>
      <p:grpSp>
        <p:nvGrpSpPr>
          <p:cNvPr id="26633" name="Group 37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26639" name="Picture 3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640" name="Group 39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26641" name="Rectangle 40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26642" name="Picture 41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19125" y="2489200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6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2606675" y="2290763"/>
            <a:ext cx="45656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Suture</a:t>
            </a:r>
            <a:r>
              <a:rPr lang="de-DE" sz="2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2400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Annulopasty</a:t>
            </a:r>
            <a:endParaRPr lang="de-DE" sz="24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de-DE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(AVJ &gt; 27mm)</a:t>
            </a:r>
          </a:p>
        </p:txBody>
      </p:sp>
      <p:pic>
        <p:nvPicPr>
          <p:cNvPr id="26636" name="Picture 21" descr="AnnularStitchOutside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481388"/>
            <a:ext cx="244951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7" descr="Proth mit p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40042" r="43469" b="1010"/>
          <a:stretch>
            <a:fillRect/>
          </a:stretch>
        </p:blipFill>
        <p:spPr bwMode="auto">
          <a:xfrm>
            <a:off x="1614488" y="3343275"/>
            <a:ext cx="19843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8" name="Textfeld 1"/>
          <p:cNvSpPr txBox="1">
            <a:spLocks noChangeArrowheads="1"/>
          </p:cNvSpPr>
          <p:nvPr/>
        </p:nvSpPr>
        <p:spPr bwMode="auto">
          <a:xfrm>
            <a:off x="3735388" y="41148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6000"/>
              <a:t>+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521325"/>
            <a:ext cx="787400" cy="593725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3"/>
          <p:cNvSpPr>
            <a:spLocks/>
          </p:cNvSpPr>
          <p:nvPr/>
        </p:nvSpPr>
        <p:spPr bwMode="auto">
          <a:xfrm>
            <a:off x="8343900" y="6246813"/>
            <a:ext cx="5905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200">
                <a:latin typeface="Chalkboard Bold" pitchFamily="-16" charset="0"/>
                <a:ea typeface="ＭＳ Ｐゴシック" pitchFamily="-16" charset="-128"/>
                <a:sym typeface="Chalkboard Bold" pitchFamily="-16" charset="0"/>
              </a:rPr>
              <a:t>THG</a:t>
            </a:r>
          </a:p>
        </p:txBody>
      </p:sp>
      <p:pic>
        <p:nvPicPr>
          <p:cNvPr id="27652" name="Picture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72">
            <a:off x="8572500" y="6203950"/>
            <a:ext cx="311150" cy="654050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400">
              <a:latin typeface="Arial" charset="0"/>
            </a:endParaRPr>
          </a:p>
        </p:txBody>
      </p:sp>
      <p:graphicFrame>
        <p:nvGraphicFramePr>
          <p:cNvPr id="27654" name="Objekt 2"/>
          <p:cNvGraphicFramePr>
            <a:graphicFrameLocks noChangeAspect="1"/>
          </p:cNvGraphicFramePr>
          <p:nvPr/>
        </p:nvGraphicFramePr>
        <p:xfrm>
          <a:off x="1000125" y="1752600"/>
          <a:ext cx="5575300" cy="376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r:id="rId6" imgW="5148000" imgH="3456000" progId="Prism5.Document">
                  <p:embed/>
                </p:oleObj>
              </mc:Choice>
              <mc:Fallback>
                <p:oleObj r:id="rId6" imgW="5148000" imgH="3456000" progId="Prism5.Document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1752600"/>
                        <a:ext cx="5575300" cy="3768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400">
              <a:latin typeface="Arial" charset="0"/>
            </a:endParaRPr>
          </a:p>
        </p:txBody>
      </p:sp>
      <p:graphicFrame>
        <p:nvGraphicFramePr>
          <p:cNvPr id="26632" name="Objekt 4"/>
          <p:cNvGraphicFramePr>
            <a:graphicFrameLocks noChangeAspect="1"/>
          </p:cNvGraphicFramePr>
          <p:nvPr/>
        </p:nvGraphicFramePr>
        <p:xfrm>
          <a:off x="1714500" y="2268538"/>
          <a:ext cx="5237163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r:id="rId8" imgW="4716000" imgH="3456000" progId="Prism5.Document">
                  <p:embed/>
                </p:oleObj>
              </mc:Choice>
              <mc:Fallback>
                <p:oleObj r:id="rId8" imgW="4716000" imgH="3456000" progId="Prism5.Document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268538"/>
                        <a:ext cx="5237163" cy="38512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400">
              <a:latin typeface="Arial" charset="0"/>
            </a:endParaRPr>
          </a:p>
        </p:txBody>
      </p:sp>
      <p:sp>
        <p:nvSpPr>
          <p:cNvPr id="27658" name="Textfeld 1"/>
          <p:cNvSpPr txBox="1">
            <a:spLocks noChangeArrowheads="1"/>
          </p:cNvSpPr>
          <p:nvPr/>
        </p:nvSpPr>
        <p:spPr bwMode="auto">
          <a:xfrm>
            <a:off x="1296988" y="495300"/>
            <a:ext cx="62769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>
                <a:latin typeface="Arial" charset="0"/>
              </a:rPr>
              <a:t>Root Remodeling - Long Term Results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charset="0"/>
              </a:rPr>
              <a:t>(&gt;2004 eH, &gt;2008 annuloplasty)</a:t>
            </a:r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400">
              <a:latin typeface="Arial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2679700" y="2936875"/>
          <a:ext cx="5016500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r:id="rId10" imgW="4716000" imgH="3456000" progId="Prism5.Document">
                  <p:embed/>
                </p:oleObj>
              </mc:Choice>
              <mc:Fallback>
                <p:oleObj r:id="rId10" imgW="4716000" imgH="3456000" progId="Prism5.Document">
                  <p:embed/>
                  <p:pic>
                    <p:nvPicPr>
                      <p:cNvPr id="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700" y="2936875"/>
                        <a:ext cx="5016500" cy="36893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468563" y="4826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800">
                <a:solidFill>
                  <a:schemeClr val="tx2"/>
                </a:solidFill>
              </a:rPr>
              <a:t>AORTIC VALVE REPAIR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973138" y="1954213"/>
          <a:ext cx="6505575" cy="4306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2588" y="4459288"/>
            <a:ext cx="14462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AV repair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(n=647)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46100" y="2071688"/>
            <a:ext cx="22399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Reimplantation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(=29)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570538" y="1995488"/>
            <a:ext cx="31892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/>
              <a:t>Root remodeling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/>
              <a:t>(n=747)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630988" y="4459288"/>
            <a:ext cx="2343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AVR +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STJ remodeling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(n=385)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71913" y="1208088"/>
            <a:ext cx="1220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2400"/>
              <a:t>n=1808</a:t>
            </a:r>
          </a:p>
        </p:txBody>
      </p:sp>
      <p:sp>
        <p:nvSpPr>
          <p:cNvPr id="620553" name="Text Box 9"/>
          <p:cNvSpPr txBox="1">
            <a:spLocks noChangeArrowheads="1"/>
          </p:cNvSpPr>
          <p:nvPr/>
        </p:nvSpPr>
        <p:spPr bwMode="auto">
          <a:xfrm>
            <a:off x="8451850" y="6521450"/>
            <a:ext cx="69215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de-DE" sz="16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01/12</a:t>
            </a:r>
          </a:p>
        </p:txBody>
      </p:sp>
      <p:pic>
        <p:nvPicPr>
          <p:cNvPr id="2868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521325"/>
            <a:ext cx="787400" cy="593725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3" name="Group 12"/>
          <p:cNvGrpSpPr>
            <a:grpSpLocks/>
          </p:cNvGrpSpPr>
          <p:nvPr/>
        </p:nvGrpSpPr>
        <p:grpSpPr bwMode="auto">
          <a:xfrm>
            <a:off x="8343900" y="6203950"/>
            <a:ext cx="590550" cy="654050"/>
            <a:chOff x="-106" y="-17"/>
            <a:chExt cx="623" cy="583"/>
          </a:xfrm>
        </p:grpSpPr>
        <p:sp>
          <p:nvSpPr>
            <p:cNvPr id="28684" name="Rectangle 13"/>
            <p:cNvSpPr>
              <a:spLocks/>
            </p:cNvSpPr>
            <p:nvPr/>
          </p:nvSpPr>
          <p:spPr bwMode="auto">
            <a:xfrm>
              <a:off x="-106" y="21"/>
              <a:ext cx="623" cy="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de-DE" sz="2200">
                  <a:latin typeface="Chalkboard Bold" pitchFamily="-16" charset="0"/>
                  <a:ea typeface="ＭＳ Ｐゴシック" pitchFamily="-16" charset="-128"/>
                  <a:sym typeface="Chalkboard Bold" pitchFamily="-16" charset="0"/>
                </a:rPr>
                <a:t>THG</a:t>
              </a:r>
            </a:p>
          </p:txBody>
        </p:sp>
        <p:pic>
          <p:nvPicPr>
            <p:cNvPr id="28685" name="Picture 1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372">
              <a:off x="135" y="-17"/>
              <a:ext cx="329" cy="583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979488"/>
            <a:ext cx="69532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070100"/>
            <a:ext cx="340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487613"/>
            <a:ext cx="7715250" cy="63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227388"/>
            <a:ext cx="4695825" cy="809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194175"/>
            <a:ext cx="4810125" cy="133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3451225"/>
            <a:ext cx="4246562" cy="117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4316413"/>
            <a:ext cx="4979988" cy="1957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92100" y="1371600"/>
            <a:ext cx="8851900" cy="56515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defTabSz="7620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altLang="de-DE" sz="2400"/>
              <a:t>Root remodeling requires longer myocardial ischemia than valve reimplantation</a:t>
            </a:r>
          </a:p>
          <a:p>
            <a:pPr>
              <a:buClrTx/>
              <a:buFontTx/>
              <a:buNone/>
            </a:pPr>
            <a:r>
              <a:rPr lang="en-US" altLang="de-DE" sz="2400"/>
              <a:t>RR can be applied in all instances (irrespective of sinus anatomy)</a:t>
            </a:r>
          </a:p>
          <a:p>
            <a:pPr>
              <a:buClrTx/>
              <a:buFontTx/>
              <a:buNone/>
            </a:pPr>
            <a:r>
              <a:rPr lang="en-US" altLang="de-DE" sz="2400"/>
              <a:t>RR leads to near-physiologic cusp motion</a:t>
            </a:r>
          </a:p>
          <a:p>
            <a:pPr>
              <a:buClrTx/>
              <a:buFontTx/>
              <a:buNone/>
            </a:pPr>
            <a:r>
              <a:rPr lang="en-US" altLang="de-DE" sz="2400"/>
              <a:t>RR may lead to more cusp prolapse (through smaller graft), but this can be detected and corrected easily (eH). Cusp configuration determines durability!</a:t>
            </a:r>
          </a:p>
          <a:p>
            <a:pPr>
              <a:buClrTx/>
              <a:buFontTx/>
              <a:buNone/>
            </a:pPr>
            <a:r>
              <a:rPr lang="en-US" altLang="de-DE" sz="2400"/>
              <a:t>Addition of annuloplasty increases proportion of competent valves (durability?)</a:t>
            </a:r>
          </a:p>
          <a:p>
            <a:pPr>
              <a:buClrTx/>
              <a:buFontTx/>
              <a:buNone/>
            </a:pPr>
            <a:r>
              <a:rPr lang="en-US" altLang="de-DE" sz="2400"/>
              <a:t>RR is my preferred form or valve-preserving root replacement, at least for all patients without connective tissue disease.</a:t>
            </a: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3397250" y="722313"/>
            <a:ext cx="2395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200">
                <a:solidFill>
                  <a:schemeClr val="tx2"/>
                </a:solidFill>
              </a:rPr>
              <a:t>Conclusions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597150" y="1257300"/>
            <a:ext cx="37496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3600"/>
              <a:t>Root Remodeling</a:t>
            </a:r>
          </a:p>
        </p:txBody>
      </p:sp>
      <p:pic>
        <p:nvPicPr>
          <p:cNvPr id="9219" name="Picture 3" descr="Bild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8" b="11879"/>
          <a:stretch>
            <a:fillRect/>
          </a:stretch>
        </p:blipFill>
        <p:spPr bwMode="auto">
          <a:xfrm>
            <a:off x="7437438" y="0"/>
            <a:ext cx="170656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993775" y="5784850"/>
            <a:ext cx="23939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800" dirty="0">
                <a:solidFill>
                  <a:schemeClr val="accent6"/>
                </a:solidFill>
              </a:rPr>
              <a:t>(</a:t>
            </a:r>
            <a:r>
              <a:rPr lang="de-DE" sz="1800" dirty="0" err="1">
                <a:solidFill>
                  <a:schemeClr val="accent6"/>
                </a:solidFill>
              </a:rPr>
              <a:t>Yacoub</a:t>
            </a:r>
            <a:r>
              <a:rPr lang="de-DE" sz="1800" dirty="0">
                <a:solidFill>
                  <a:schemeClr val="accent6"/>
                </a:solidFill>
              </a:rPr>
              <a:t> 1988)</a:t>
            </a:r>
          </a:p>
          <a:p>
            <a:pPr algn="ctr">
              <a:defRPr/>
            </a:pPr>
            <a:r>
              <a:rPr lang="de-DE" sz="1800" dirty="0">
                <a:solidFill>
                  <a:schemeClr val="accent6"/>
                </a:solidFill>
              </a:rPr>
              <a:t>(Sinus &gt; 45 mm TEE)</a:t>
            </a:r>
          </a:p>
        </p:txBody>
      </p:sp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993775" y="2819400"/>
            <a:ext cx="2393950" cy="2755900"/>
            <a:chOff x="2420" y="1831"/>
            <a:chExt cx="972" cy="1153"/>
          </a:xfrm>
        </p:grpSpPr>
        <p:pic>
          <p:nvPicPr>
            <p:cNvPr id="9223" name="Picture 6" descr="Proth mit p">
              <a:hlinkClick r:id="rId6" action="ppaction://hlinkfile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t="40042" r="43469" b="1010"/>
            <a:stretch>
              <a:fillRect/>
            </a:stretch>
          </p:blipFill>
          <p:spPr bwMode="auto">
            <a:xfrm>
              <a:off x="2420" y="1831"/>
              <a:ext cx="972" cy="11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4" name="Line 7"/>
            <p:cNvSpPr>
              <a:spLocks noChangeShapeType="1"/>
            </p:cNvSpPr>
            <p:nvPr/>
          </p:nvSpPr>
          <p:spPr bwMode="auto">
            <a:xfrm flipH="1">
              <a:off x="3131" y="2411"/>
              <a:ext cx="131" cy="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25" name="Line 8"/>
            <p:cNvSpPr>
              <a:spLocks noChangeShapeType="1"/>
            </p:cNvSpPr>
            <p:nvPr/>
          </p:nvSpPr>
          <p:spPr bwMode="auto">
            <a:xfrm flipV="1">
              <a:off x="2503" y="2569"/>
              <a:ext cx="144" cy="3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26" name="Line 9"/>
            <p:cNvSpPr>
              <a:spLocks noChangeShapeType="1"/>
            </p:cNvSpPr>
            <p:nvPr/>
          </p:nvSpPr>
          <p:spPr bwMode="auto">
            <a:xfrm flipH="1">
              <a:off x="3152" y="2547"/>
              <a:ext cx="105" cy="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227" name="Line 10"/>
            <p:cNvSpPr>
              <a:spLocks noChangeShapeType="1"/>
            </p:cNvSpPr>
            <p:nvPr/>
          </p:nvSpPr>
          <p:spPr bwMode="auto">
            <a:xfrm flipV="1">
              <a:off x="2529" y="2678"/>
              <a:ext cx="132" cy="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" name="Yacou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5300" y="2165234"/>
            <a:ext cx="3746500" cy="306531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de-DE" altLang="de-DE" sz="3600" smtClean="0">
                <a:sym typeface="Wingdings" charset="2"/>
              </a:rPr>
              <a:t>Valve-sparing surgery: Long-term results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" y="1219200"/>
            <a:ext cx="8991600" cy="5181600"/>
          </a:xfrm>
          <a:effectLst>
            <a:outerShdw dist="12700" algn="ctr" rotWithShape="0">
              <a:schemeClr val="bg2"/>
            </a:outerShdw>
          </a:effectLst>
        </p:spPr>
        <p:txBody>
          <a:bodyPr/>
          <a:lstStyle/>
          <a:p>
            <a:pPr marL="838200" indent="-457200" defTabSz="190500" eaLnBrk="1" hangingPunct="1">
              <a:lnSpc>
                <a:spcPct val="110000"/>
              </a:lnSpc>
              <a:buFontTx/>
              <a:buNone/>
              <a:defRPr/>
            </a:pPr>
            <a:r>
              <a:rPr lang="de-DE" altLang="de-DE" sz="2400" dirty="0" smtClean="0">
                <a:sym typeface="Wingdings" charset="2"/>
              </a:rPr>
              <a:t>David </a:t>
            </a:r>
            <a:r>
              <a:rPr lang="en-GB" altLang="de-DE" sz="2400" dirty="0" smtClean="0">
                <a:sym typeface="Wingdings" charset="2"/>
              </a:rPr>
              <a:t>JTCVS </a:t>
            </a:r>
            <a:r>
              <a:rPr lang="de-DE" altLang="de-DE" sz="2400" dirty="0" smtClean="0">
                <a:sym typeface="Wingdings" charset="2"/>
              </a:rPr>
              <a:t>2006 </a:t>
            </a:r>
          </a:p>
          <a:p>
            <a:pPr marL="838200" indent="-457200" defTabSz="190500" eaLnBrk="1" hangingPunct="1">
              <a:lnSpc>
                <a:spcPct val="110000"/>
              </a:lnSpc>
              <a:buFontTx/>
              <a:buNone/>
              <a:defRPr/>
            </a:pPr>
            <a:endParaRPr lang="de-DE" altLang="de-DE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charset="2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58000" y="64770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>
              <a:solidFill>
                <a:schemeClr val="tx2"/>
              </a:solidFill>
            </a:endParaRP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762000" y="3505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graphicFrame>
        <p:nvGraphicFramePr>
          <p:cNvPr id="393222" name="Group 6"/>
          <p:cNvGraphicFramePr>
            <a:graphicFrameLocks noGrp="1"/>
          </p:cNvGraphicFramePr>
          <p:nvPr/>
        </p:nvGraphicFramePr>
        <p:xfrm>
          <a:off x="352425" y="1854200"/>
          <a:ext cx="8510588" cy="1677989"/>
        </p:xfrm>
        <a:graphic>
          <a:graphicData uri="http://schemas.openxmlformats.org/drawingml/2006/table">
            <a:tbl>
              <a:tblPr/>
              <a:tblGrid>
                <a:gridCol w="2886075"/>
                <a:gridCol w="2459038"/>
                <a:gridCol w="3165475"/>
              </a:tblGrid>
              <a:tr h="762525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Freedom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from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AR &gt; II (10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years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de-DE" sz="2000" b="0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Freedom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from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reoperation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(10 </a:t>
                      </a:r>
                      <a:r>
                        <a:rPr kumimoji="0" lang="de-D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years</a:t>
                      </a: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732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Reimplantation (n=167)</a:t>
                      </a: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94%</a:t>
                      </a: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96%</a:t>
                      </a: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732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Remodeling (n=53)</a:t>
                      </a: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75%</a:t>
                      </a: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93%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5990" marB="4599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352425" y="3946525"/>
            <a:ext cx="35306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2400">
                <a:sym typeface="Wingdings" charset="2"/>
              </a:rPr>
              <a:t>Yacoub </a:t>
            </a:r>
            <a:r>
              <a:rPr lang="en-GB" altLang="de-DE" sz="2400">
                <a:sym typeface="Wingdings" charset="2"/>
              </a:rPr>
              <a:t>JTCVS </a:t>
            </a:r>
            <a:r>
              <a:rPr lang="de-DE" altLang="de-DE" sz="2400">
                <a:sym typeface="Wingdings" charset="2"/>
              </a:rPr>
              <a:t>1998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>
              <a:sym typeface="Wingdings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800">
              <a:solidFill>
                <a:schemeClr val="tx2"/>
              </a:solidFill>
              <a:sym typeface="Wingdings" charset="2"/>
            </a:endParaRPr>
          </a:p>
        </p:txBody>
      </p:sp>
      <p:graphicFrame>
        <p:nvGraphicFramePr>
          <p:cNvPr id="393241" name="Group 25"/>
          <p:cNvGraphicFramePr>
            <a:graphicFrameLocks noGrp="1"/>
          </p:cNvGraphicFramePr>
          <p:nvPr/>
        </p:nvGraphicFramePr>
        <p:xfrm>
          <a:off x="352425" y="4572000"/>
          <a:ext cx="8510588" cy="1220788"/>
        </p:xfrm>
        <a:graphic>
          <a:graphicData uri="http://schemas.openxmlformats.org/drawingml/2006/table">
            <a:tbl>
              <a:tblPr/>
              <a:tblGrid>
                <a:gridCol w="2886075"/>
                <a:gridCol w="2459038"/>
                <a:gridCol w="3165475"/>
              </a:tblGrid>
              <a:tr h="762833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50" marB="4605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Freedom from AR </a:t>
                      </a:r>
                    </a:p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II (10 years)</a:t>
                      </a:r>
                    </a:p>
                  </a:txBody>
                  <a:tcPr marL="92075" marR="92075" marT="46050" marB="4605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Freedom from reoperation (10 years)</a:t>
                      </a:r>
                    </a:p>
                  </a:txBody>
                  <a:tcPr marL="92075" marR="92075" marT="46050" marB="4605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955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Remodeling (n=158)</a:t>
                      </a:r>
                    </a:p>
                  </a:txBody>
                  <a:tcPr marL="92075" marR="92075" marT="46050" marB="4605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64%</a:t>
                      </a:r>
                    </a:p>
                  </a:txBody>
                  <a:tcPr marL="92075" marR="92075" marT="46050" marB="4605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89%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2075" marR="92075" marT="46050" marB="46050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67ED834-265A-4E13-B07B-E345C7ADAEFF}" type="datetime1">
              <a:rPr lang="de-DE" altLang="de-DE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400" smtClean="0"/>
          </a:p>
        </p:txBody>
      </p:sp>
      <p:sp>
        <p:nvSpPr>
          <p:cNvPr id="1126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78AC8150-227D-470C-931E-2F4A259A4946}" type="slidenum">
              <a:rPr lang="de-DE" altLang="de-DE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de-DE" sz="1400" smtClean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336550"/>
            <a:ext cx="8915400" cy="1143000"/>
          </a:xfrm>
        </p:spPr>
        <p:txBody>
          <a:bodyPr/>
          <a:lstStyle/>
          <a:p>
            <a:pPr eaLnBrk="1" hangingPunct="1"/>
            <a:r>
              <a:rPr lang="de-DE" altLang="de-DE" sz="3200" smtClean="0">
                <a:cs typeface="Arial" charset="0"/>
              </a:rPr>
              <a:t>Aortic Valve Repair</a:t>
            </a: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271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11275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76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1277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1278" name="Picture 1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272" name="Picture 10" descr="Cardiac and Thoracic Surgery 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9"/>
          <a:stretch>
            <a:fillRect/>
          </a:stretch>
        </p:blipFill>
        <p:spPr bwMode="auto">
          <a:xfrm>
            <a:off x="179388" y="2276475"/>
            <a:ext cx="512603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608138"/>
            <a:ext cx="3633788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5715000" y="4876800"/>
            <a:ext cx="2349500" cy="48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33400" y="1752600"/>
            <a:ext cx="3657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de-DE" sz="44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5400" b="1">
              <a:solidFill>
                <a:schemeClr val="bg1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00250" y="742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2000250" y="742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sp>
        <p:nvSpPr>
          <p:cNvPr id="231429" name="Rectangle 5"/>
          <p:cNvSpPr>
            <a:spLocks noChangeArrowheads="1"/>
          </p:cNvSpPr>
          <p:nvPr/>
        </p:nvSpPr>
        <p:spPr bwMode="auto">
          <a:xfrm>
            <a:off x="0" y="76200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de-DE" sz="32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Aortic</a:t>
            </a:r>
            <a:r>
              <a:rPr lang="de-DE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Sinus Anatomy</a:t>
            </a:r>
            <a:endParaRPr lang="de-DE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4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/>
          <a:stretch>
            <a:fillRect/>
          </a:stretch>
        </p:blipFill>
        <p:spPr>
          <a:xfrm>
            <a:off x="188913" y="1628775"/>
            <a:ext cx="1841500" cy="2181225"/>
          </a:xfrm>
          <a:noFill/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628775"/>
            <a:ext cx="19780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5" name="Rectangle 11"/>
          <p:cNvSpPr>
            <a:spLocks noChangeArrowheads="1"/>
          </p:cNvSpPr>
          <p:nvPr/>
        </p:nvSpPr>
        <p:spPr bwMode="auto">
          <a:xfrm>
            <a:off x="1109663" y="5154613"/>
            <a:ext cx="51181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Crescents of LV muscle at base of (left and) right sinus</a:t>
            </a:r>
            <a:b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(variable)</a:t>
            </a:r>
            <a:endParaRPr lang="de-DE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8" name="Rectangle 13"/>
          <p:cNvSpPr>
            <a:spLocks noChangeArrowheads="1"/>
          </p:cNvSpPr>
          <p:nvPr/>
        </p:nvSpPr>
        <p:spPr bwMode="auto">
          <a:xfrm>
            <a:off x="6184900" y="6400800"/>
            <a:ext cx="26209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de-DE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Anderson Heart</a:t>
            </a:r>
            <a:r>
              <a:rPr lang="de-DE" altLang="de-DE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</a:t>
            </a:r>
            <a:r>
              <a:rPr lang="en-US" altLang="de-DE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de-DE" altLang="de-DE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492375"/>
            <a:ext cx="4027487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9" name="Oval 15"/>
          <p:cNvSpPr>
            <a:spLocks noChangeArrowheads="1"/>
          </p:cNvSpPr>
          <p:nvPr/>
        </p:nvSpPr>
        <p:spPr bwMode="auto">
          <a:xfrm rot="-1494558">
            <a:off x="4754563" y="4200525"/>
            <a:ext cx="566737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sp>
        <p:nvSpPr>
          <p:cNvPr id="12300" name="Rectangle 16"/>
          <p:cNvSpPr>
            <a:spLocks noChangeArrowheads="1"/>
          </p:cNvSpPr>
          <p:nvPr/>
        </p:nvSpPr>
        <p:spPr bwMode="auto">
          <a:xfrm>
            <a:off x="5292725" y="4508500"/>
            <a:ext cx="1079500" cy="2889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sp>
        <p:nvSpPr>
          <p:cNvPr id="12301" name="Rectangle 17"/>
          <p:cNvSpPr>
            <a:spLocks noChangeArrowheads="1"/>
          </p:cNvSpPr>
          <p:nvPr/>
        </p:nvSpPr>
        <p:spPr bwMode="auto">
          <a:xfrm>
            <a:off x="5364163" y="4005263"/>
            <a:ext cx="1295400" cy="2873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  <p:sp>
        <p:nvSpPr>
          <p:cNvPr id="231443" name="Oval 19"/>
          <p:cNvSpPr>
            <a:spLocks noChangeArrowheads="1"/>
          </p:cNvSpPr>
          <p:nvPr/>
        </p:nvSpPr>
        <p:spPr bwMode="auto">
          <a:xfrm rot="-1581111">
            <a:off x="317500" y="3182938"/>
            <a:ext cx="1309688" cy="7413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1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39" grpId="0" animBg="1"/>
      <p:bldP spid="2314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86F1908-9462-4756-A6BD-812AE6FE956F}" type="datetime1">
              <a:rPr lang="de-DE" altLang="de-DE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17.09.2015</a:t>
            </a:fld>
            <a:endParaRPr lang="de-DE" altLang="de-DE" sz="1400" smtClean="0"/>
          </a:p>
        </p:txBody>
      </p:sp>
      <p:sp>
        <p:nvSpPr>
          <p:cNvPr id="1331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20FF7AD-17F8-4F8D-B326-8F64688356DC}" type="slidenum">
              <a:rPr lang="de-DE" altLang="de-DE" sz="1400" smtClean="0"/>
              <a:pPr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de-DE" sz="1400" smtClean="0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858000" y="6211888"/>
            <a:ext cx="169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de-DE">
              <a:solidFill>
                <a:schemeClr val="tx2"/>
              </a:solidFill>
            </a:endParaRPr>
          </a:p>
        </p:txBody>
      </p:sp>
      <p:sp>
        <p:nvSpPr>
          <p:cNvPr id="698372" name="AutoShape 4"/>
          <p:cNvSpPr>
            <a:spLocks noChangeArrowheads="1"/>
          </p:cNvSpPr>
          <p:nvPr/>
        </p:nvSpPr>
        <p:spPr bwMode="auto">
          <a:xfrm>
            <a:off x="692150" y="3505200"/>
            <a:ext cx="974725" cy="485775"/>
          </a:xfrm>
          <a:prstGeom prst="rightArrow">
            <a:avLst>
              <a:gd name="adj1" fmla="val 50000"/>
              <a:gd name="adj2" fmla="val 50163"/>
            </a:avLst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2075" tIns="46038" rIns="92075" bIns="46038" anchor="ctr"/>
          <a:lstStyle/>
          <a:p>
            <a:pPr>
              <a:defRPr/>
            </a:pPr>
            <a:endParaRPr lang="it-IT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318" name="Group 12"/>
          <p:cNvGrpSpPr>
            <a:grpSpLocks/>
          </p:cNvGrpSpPr>
          <p:nvPr/>
        </p:nvGrpSpPr>
        <p:grpSpPr bwMode="auto">
          <a:xfrm>
            <a:off x="8343900" y="5521325"/>
            <a:ext cx="800100" cy="1336675"/>
            <a:chOff x="2147" y="576"/>
            <a:chExt cx="845" cy="1194"/>
          </a:xfrm>
        </p:grpSpPr>
        <p:pic>
          <p:nvPicPr>
            <p:cNvPr id="13323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576"/>
              <a:ext cx="832" cy="530"/>
            </a:xfrm>
            <a:prstGeom prst="rect">
              <a:avLst/>
            </a:prstGeom>
            <a:noFill/>
            <a:ln>
              <a:noFill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4" name="Group 14"/>
            <p:cNvGrpSpPr>
              <a:grpSpLocks/>
            </p:cNvGrpSpPr>
            <p:nvPr/>
          </p:nvGrpSpPr>
          <p:grpSpPr bwMode="auto">
            <a:xfrm>
              <a:off x="2147" y="1186"/>
              <a:ext cx="623" cy="584"/>
              <a:chOff x="-106" y="-17"/>
              <a:chExt cx="623" cy="583"/>
            </a:xfrm>
          </p:grpSpPr>
          <p:sp>
            <p:nvSpPr>
              <p:cNvPr id="13325" name="Rectangle 15"/>
              <p:cNvSpPr>
                <a:spLocks/>
              </p:cNvSpPr>
              <p:nvPr/>
            </p:nvSpPr>
            <p:spPr bwMode="auto">
              <a:xfrm>
                <a:off x="-106" y="21"/>
                <a:ext cx="623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de-DE" sz="2200">
                    <a:latin typeface="Chalkboard Bold" pitchFamily="-16" charset="0"/>
                    <a:ea typeface="ＭＳ Ｐゴシック" pitchFamily="-16" charset="-128"/>
                    <a:sym typeface="Chalkboard Bold" pitchFamily="-16" charset="0"/>
                  </a:rPr>
                  <a:t>THG</a:t>
                </a:r>
              </a:p>
            </p:txBody>
          </p:sp>
          <p:pic>
            <p:nvPicPr>
              <p:cNvPr id="13326" name="Picture 16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9372">
                <a:off x="135" y="-17"/>
                <a:ext cx="329" cy="58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"/>
          <a:stretch>
            <a:fillRect/>
          </a:stretch>
        </p:blipFill>
        <p:spPr bwMode="auto">
          <a:xfrm>
            <a:off x="755650" y="2349500"/>
            <a:ext cx="6769100" cy="281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79388" y="336550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de-DE" sz="3200" kern="0" smtClean="0">
                <a:cs typeface="Arial" panose="020B0604020202020204" pitchFamily="34" charset="0"/>
              </a:rPr>
              <a:t>Aortic Valve Repair</a:t>
            </a:r>
            <a:endParaRPr lang="de-DE" sz="3200" kern="0" dirty="0" smtClean="0">
              <a:cs typeface="Arial" panose="020B0604020202020204" pitchFamily="34" charset="0"/>
            </a:endParaRPr>
          </a:p>
        </p:txBody>
      </p:sp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9" t="-8661" b="37007"/>
          <a:stretch>
            <a:fillRect/>
          </a:stretch>
        </p:blipFill>
        <p:spPr bwMode="auto">
          <a:xfrm>
            <a:off x="3924300" y="5589588"/>
            <a:ext cx="874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35" r="52194"/>
          <a:stretch>
            <a:fillRect/>
          </a:stretch>
        </p:blipFill>
        <p:spPr bwMode="auto">
          <a:xfrm>
            <a:off x="4729163" y="5613400"/>
            <a:ext cx="2376487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/>
          <a:stretch>
            <a:fillRect/>
          </a:stretch>
        </p:blipFill>
        <p:spPr bwMode="auto">
          <a:xfrm>
            <a:off x="-157163" y="1052513"/>
            <a:ext cx="94916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ieren 2"/>
          <p:cNvGrpSpPr>
            <a:grpSpLocks/>
          </p:cNvGrpSpPr>
          <p:nvPr/>
        </p:nvGrpSpPr>
        <p:grpSpPr bwMode="auto">
          <a:xfrm>
            <a:off x="539750" y="1751013"/>
            <a:ext cx="8099425" cy="4198937"/>
            <a:chOff x="539552" y="1751720"/>
            <a:chExt cx="8098956" cy="4197560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4" t="11011" r="7162"/>
            <a:stretch>
              <a:fillRect/>
            </a:stretch>
          </p:blipFill>
          <p:spPr bwMode="auto">
            <a:xfrm>
              <a:off x="539552" y="1751720"/>
              <a:ext cx="8098956" cy="4197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Pfeil nach rechts 1"/>
            <p:cNvSpPr/>
            <p:nvPr/>
          </p:nvSpPr>
          <p:spPr>
            <a:xfrm rot="10800000">
              <a:off x="5724027" y="2924497"/>
              <a:ext cx="576230" cy="14441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"/>
          <a:stretch>
            <a:fillRect/>
          </a:stretch>
        </p:blipFill>
        <p:spPr bwMode="auto">
          <a:xfrm>
            <a:off x="0" y="1104900"/>
            <a:ext cx="91440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865188"/>
            <a:ext cx="553402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OM approach uks">
  <a:themeElements>
    <a:clrScheme name="PowerPoint_UKS_mitHintergrund_10_201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3BEE9"/>
      </a:accent1>
      <a:accent2>
        <a:srgbClr val="0F376A"/>
      </a:accent2>
      <a:accent3>
        <a:srgbClr val="FFFFFF"/>
      </a:accent3>
      <a:accent4>
        <a:srgbClr val="000000"/>
      </a:accent4>
      <a:accent5>
        <a:srgbClr val="C8DBF2"/>
      </a:accent5>
      <a:accent6>
        <a:srgbClr val="0C315F"/>
      </a:accent6>
      <a:hlink>
        <a:srgbClr val="D1DBE5"/>
      </a:hlink>
      <a:folHlink>
        <a:srgbClr val="99CC00"/>
      </a:folHlink>
    </a:clrScheme>
    <a:fontScheme name="PowerPoint_UKS_mitHintergrund_10_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_UKS_mitHintergrund_10_201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3BEE9"/>
        </a:accent1>
        <a:accent2>
          <a:srgbClr val="0F376A"/>
        </a:accent2>
        <a:accent3>
          <a:srgbClr val="FFFFFF"/>
        </a:accent3>
        <a:accent4>
          <a:srgbClr val="000000"/>
        </a:accent4>
        <a:accent5>
          <a:srgbClr val="C8DBF2"/>
        </a:accent5>
        <a:accent6>
          <a:srgbClr val="0C315F"/>
        </a:accent6>
        <a:hlink>
          <a:srgbClr val="D1DBE5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Microsoft Office PowerPoint</Application>
  <PresentationFormat>Bildschirmpräsentation (4:3)</PresentationFormat>
  <Paragraphs>214</Paragraphs>
  <Slides>24</Slides>
  <Notes>20</Notes>
  <HiddenSlides>0</HiddenSlides>
  <MMClips>3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Arial</vt:lpstr>
      <vt:lpstr>Times New Roman</vt:lpstr>
      <vt:lpstr>Wingdings</vt:lpstr>
      <vt:lpstr>Chalkboard Bold</vt:lpstr>
      <vt:lpstr>ＭＳ Ｐゴシック</vt:lpstr>
      <vt:lpstr>Calibri</vt:lpstr>
      <vt:lpstr>Standarddesign</vt:lpstr>
      <vt:lpstr>HOM approach uks</vt:lpstr>
      <vt:lpstr>1_Standarddesign</vt:lpstr>
      <vt:lpstr>Prism5.Document</vt:lpstr>
      <vt:lpstr>PowerPoint-Präsentation</vt:lpstr>
      <vt:lpstr>PowerPoint-Präsentation</vt:lpstr>
      <vt:lpstr>PowerPoint-Präsentation</vt:lpstr>
      <vt:lpstr>Valve-sparing surgery: Long-term results</vt:lpstr>
      <vt:lpstr>Aortic Valve Repair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Universität des Saarlandes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Fotolabor der Chirurgie</dc:creator>
  <cp:lastModifiedBy>Theisohn, Frank</cp:lastModifiedBy>
  <cp:revision>302</cp:revision>
  <dcterms:created xsi:type="dcterms:W3CDTF">2001-08-30T05:43:35Z</dcterms:created>
  <dcterms:modified xsi:type="dcterms:W3CDTF">2015-09-17T12:55:23Z</dcterms:modified>
</cp:coreProperties>
</file>