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9" r:id="rId2"/>
    <p:sldId id="260" r:id="rId3"/>
    <p:sldId id="264" r:id="rId4"/>
    <p:sldId id="261" r:id="rId5"/>
    <p:sldId id="262" r:id="rId6"/>
    <p:sldId id="263" r:id="rId7"/>
    <p:sldId id="271" r:id="rId8"/>
    <p:sldId id="288" r:id="rId9"/>
    <p:sldId id="289" r:id="rId10"/>
    <p:sldId id="287" r:id="rId11"/>
    <p:sldId id="290" r:id="rId12"/>
    <p:sldId id="298" r:id="rId13"/>
    <p:sldId id="265" r:id="rId14"/>
    <p:sldId id="291" r:id="rId15"/>
    <p:sldId id="292" r:id="rId16"/>
    <p:sldId id="309" r:id="rId17"/>
    <p:sldId id="310" r:id="rId18"/>
    <p:sldId id="311" r:id="rId19"/>
    <p:sldId id="312" r:id="rId20"/>
    <p:sldId id="313" r:id="rId21"/>
    <p:sldId id="266" r:id="rId22"/>
    <p:sldId id="293" r:id="rId23"/>
    <p:sldId id="270" r:id="rId24"/>
    <p:sldId id="294" r:id="rId25"/>
    <p:sldId id="296" r:id="rId26"/>
    <p:sldId id="297" r:id="rId27"/>
    <p:sldId id="268" r:id="rId28"/>
    <p:sldId id="273" r:id="rId29"/>
    <p:sldId id="274" r:id="rId30"/>
    <p:sldId id="275" r:id="rId31"/>
    <p:sldId id="284" r:id="rId32"/>
    <p:sldId id="301" r:id="rId33"/>
    <p:sldId id="300" r:id="rId34"/>
    <p:sldId id="299" r:id="rId35"/>
    <p:sldId id="305" r:id="rId36"/>
    <p:sldId id="306" r:id="rId37"/>
    <p:sldId id="307" r:id="rId38"/>
    <p:sldId id="308" r:id="rId39"/>
    <p:sldId id="258" r:id="rId40"/>
    <p:sldId id="286" r:id="rId4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A96"/>
    <a:srgbClr val="F8FE7A"/>
    <a:srgbClr val="013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081081081081086E-2"/>
          <c:y val="9.4545454545454544E-2"/>
          <c:w val="0.84199584199584199"/>
          <c:h val="0.81454545454545457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449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0000"/>
              </a:solidFill>
              <a:ln w="12449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CC00"/>
              </a:solidFill>
              <a:ln w="12449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CC00"/>
              </a:solidFill>
              <a:ln w="12449">
                <a:solidFill>
                  <a:srgbClr val="000000"/>
                </a:solidFill>
                <a:prstDash val="solid"/>
              </a:ln>
            </c:spPr>
          </c:dPt>
          <c:val>
            <c:numRef>
              <c:f>Tabelle1!$B$1:$B$3</c:f>
              <c:numCache>
                <c:formatCode>0%</c:formatCode>
                <c:ptCount val="3"/>
                <c:pt idx="0">
                  <c:v>0.74</c:v>
                </c:pt>
                <c:pt idx="1">
                  <c:v>0.05</c:v>
                </c:pt>
                <c:pt idx="2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489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93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0.4965</cdr:y>
    </cdr:from>
    <cdr:to>
      <cdr:x>0.51675</cdr:x>
      <cdr:y>0.565</cdr:y>
    </cdr:to>
    <cdr:sp macro="" textlink="">
      <cdr:nvSpPr>
        <cdr:cNvPr id="409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90763" y="1300520"/>
          <a:ext cx="76740" cy="1794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de-DE" sz="95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B6C4E61-CFA1-4F19-AB04-88FE6937F69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796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D29098-D2AC-4646-BA57-F1B3EE4C33FE}" type="slidenum">
              <a:rPr lang="de-DE" altLang="de-DE" smtClean="0"/>
              <a:pPr eaLnBrk="1" hangingPunct="1">
                <a:spcBef>
                  <a:spcPct val="0"/>
                </a:spcBef>
              </a:pPr>
              <a:t>1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FFC7ADB-385D-48AC-BBE7-87B06D7EDCC1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E001FB-1EBF-431B-A923-59750AAD7B7D}" type="slidenum">
              <a:rPr lang="de-DE" altLang="de-DE" smtClean="0"/>
              <a:pPr eaLnBrk="1" hangingPunct="1">
                <a:spcBef>
                  <a:spcPct val="0"/>
                </a:spcBef>
              </a:pPr>
              <a:t>10</a:t>
            </a:fld>
            <a:endParaRPr lang="de-DE" altLang="de-DE" smtClean="0"/>
          </a:p>
        </p:txBody>
      </p:sp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EED97FE-BA89-42F7-B889-0E0CBBFFFCF1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10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10200" cy="4116387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it-IT" altLang="de-DE" sz="1400" smtClean="0">
              <a:cs typeface="Times New Roman" pitchFamily="18" charset="0"/>
            </a:endParaRPr>
          </a:p>
        </p:txBody>
      </p:sp>
      <p:sp>
        <p:nvSpPr>
          <p:cNvPr id="71686" name="Rectangle 4"/>
          <p:cNvSpPr>
            <a:spLocks noChangeArrowheads="1"/>
          </p:cNvSpPr>
          <p:nvPr/>
        </p:nvSpPr>
        <p:spPr bwMode="auto">
          <a:xfrm>
            <a:off x="990600" y="8359775"/>
            <a:ext cx="21336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>
                <a:cs typeface="Arial" charset="0"/>
              </a:rPr>
              <a:t>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24BA-F2DA-4D44-B2FF-4FA8C424BFDC}" type="slidenum">
              <a:rPr lang="de-DE" altLang="de-DE" smtClean="0"/>
              <a:pPr eaLnBrk="1" hangingPunct="1">
                <a:spcBef>
                  <a:spcPct val="0"/>
                </a:spcBef>
              </a:pPr>
              <a:t>11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DF449C3-06A8-406A-959A-9B8D4DE8FA07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11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3FDDBD-5BD5-4821-9DE1-F1B9E3BCA46D}" type="slidenum">
              <a:rPr lang="de-DE" altLang="de-DE" smtClean="0"/>
              <a:pPr eaLnBrk="1" hangingPunct="1">
                <a:spcBef>
                  <a:spcPct val="0"/>
                </a:spcBef>
              </a:pPr>
              <a:t>12</a:t>
            </a:fld>
            <a:endParaRPr lang="de-DE" altLang="de-DE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54DD75-AAC0-4DE0-ACA9-DE21C26770A5}" type="slidenum">
              <a:rPr lang="de-DE" altLang="de-DE" smtClean="0"/>
              <a:pPr eaLnBrk="1" hangingPunct="1">
                <a:spcBef>
                  <a:spcPct val="0"/>
                </a:spcBef>
              </a:pPr>
              <a:t>13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05675FF-44FE-426A-88CD-8183487A4934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13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5DAAEC-244D-4BBA-8CC9-3D94BE34E821}" type="slidenum">
              <a:rPr lang="de-DE" altLang="de-DE" smtClean="0"/>
              <a:pPr eaLnBrk="1" hangingPunct="1">
                <a:spcBef>
                  <a:spcPct val="0"/>
                </a:spcBef>
              </a:pPr>
              <a:t>14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E77907B-B94A-47E6-BA48-D67FE2CD3BDC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14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63D7F7-7652-43D2-A374-DDA585A22904}" type="slidenum">
              <a:rPr lang="de-DE" altLang="de-DE" smtClean="0"/>
              <a:pPr eaLnBrk="1" hangingPunct="1">
                <a:spcBef>
                  <a:spcPct val="0"/>
                </a:spcBef>
              </a:pPr>
              <a:t>15</a:t>
            </a:fld>
            <a:endParaRPr lang="de-DE" altLang="de-DE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D06F87-9B92-4A51-9597-9F404CA4DF80}" type="slidenum">
              <a:rPr lang="de-DE" altLang="de-DE" smtClean="0"/>
              <a:pPr eaLnBrk="1" hangingPunct="1">
                <a:spcBef>
                  <a:spcPct val="0"/>
                </a:spcBef>
              </a:pPr>
              <a:t>16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3CDDCEF-2E45-4528-9B7E-0E6F28D40E01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16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78852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886206-04AD-44A3-A47C-37630B28A511}" type="slidenum">
              <a:rPr lang="fr-FR" altLang="fr-FR"/>
              <a:pPr algn="r" eaLnBrk="1" hangingPunct="1">
                <a:spcBef>
                  <a:spcPct val="0"/>
                </a:spcBef>
              </a:pPr>
              <a:t>17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7AA7D4-327F-4A8A-8408-987353CD5B73}" type="slidenum">
              <a:rPr lang="de-DE" altLang="de-DE" smtClean="0"/>
              <a:pPr eaLnBrk="1" hangingPunct="1">
                <a:spcBef>
                  <a:spcPct val="0"/>
                </a:spcBef>
              </a:pPr>
              <a:t>18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C3BA8D-63B0-4DEC-9D39-6F4707CAF1D4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18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A56F37-F0A6-439B-9F42-10EDEB3C7BBF}" type="slidenum">
              <a:rPr lang="de-DE" altLang="de-DE" smtClean="0"/>
              <a:pPr eaLnBrk="1" hangingPunct="1">
                <a:spcBef>
                  <a:spcPct val="0"/>
                </a:spcBef>
              </a:pPr>
              <a:t>19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9CEABB9-D205-460B-B3F9-444ED910F4E5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19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FAD45F-9697-429E-9BE3-DE2A860C6BFD}" type="slidenum">
              <a:rPr lang="de-DE" altLang="de-DE" smtClean="0"/>
              <a:pPr eaLnBrk="1" hangingPunct="1">
                <a:spcBef>
                  <a:spcPct val="0"/>
                </a:spcBef>
              </a:pPr>
              <a:t>2</a:t>
            </a:fld>
            <a:endParaRPr lang="de-DE" altLang="de-DE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B16609-5650-4D76-B5C9-0878775CE427}" type="slidenum">
              <a:rPr lang="de-DE" altLang="de-DE" smtClean="0"/>
              <a:pPr eaLnBrk="1" hangingPunct="1">
                <a:spcBef>
                  <a:spcPct val="0"/>
                </a:spcBef>
              </a:pPr>
              <a:t>20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59CAB16-DAE6-4ACA-876F-F3BE1E32FA53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20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555186E-AAE8-4BCB-997E-D1934E13D403}" type="slidenum">
              <a:rPr lang="de-DE" altLang="de-DE" smtClean="0"/>
              <a:pPr eaLnBrk="1" hangingPunct="1">
                <a:spcBef>
                  <a:spcPct val="0"/>
                </a:spcBef>
              </a:pPr>
              <a:t>21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49922BB-CBD2-4BAE-94B9-95B7BD6B0436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21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FD17CA-B23A-4D5B-B246-992E37D96237}" type="slidenum">
              <a:rPr lang="de-DE" altLang="de-DE" smtClean="0"/>
              <a:pPr eaLnBrk="1" hangingPunct="1">
                <a:spcBef>
                  <a:spcPct val="0"/>
                </a:spcBef>
              </a:pPr>
              <a:t>22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7913"/>
            <a:ext cx="2971800" cy="4270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1BDDE51-942B-413B-8D6B-A1FAB4CA7152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22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DA7D57-1D2A-4FA5-A31D-593EA0BF107F}" type="slidenum">
              <a:rPr lang="de-DE" altLang="de-DE" smtClean="0"/>
              <a:pPr eaLnBrk="1" hangingPunct="1">
                <a:spcBef>
                  <a:spcPct val="0"/>
                </a:spcBef>
              </a:pPr>
              <a:t>23</a:t>
            </a:fld>
            <a:endParaRPr lang="de-DE" altLang="de-DE" smtClean="0"/>
          </a:p>
        </p:txBody>
      </p:sp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4D6A2CD-235E-4B9B-87EB-0A433DC048F8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23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73563"/>
            <a:ext cx="5791200" cy="4116387"/>
          </a:xfrm>
          <a:noFill/>
        </p:spPr>
        <p:txBody>
          <a:bodyPr/>
          <a:lstStyle/>
          <a:p>
            <a:pPr algn="just" eaLnBrk="1" hangingPunct="1"/>
            <a:endParaRPr lang="en-US" altLang="de-DE" smtClean="0">
              <a:cs typeface="Times New Roman" pitchFamily="18" charset="0"/>
            </a:endParaRPr>
          </a:p>
          <a:p>
            <a:pPr algn="just" eaLnBrk="1" hangingPunct="1"/>
            <a:endParaRPr lang="en-US" altLang="de-DE" smtClean="0">
              <a:cs typeface="Times New Roman" pitchFamily="18" charset="0"/>
            </a:endParaRPr>
          </a:p>
        </p:txBody>
      </p:sp>
      <p:sp>
        <p:nvSpPr>
          <p:cNvPr id="86022" name="Rectangle 4"/>
          <p:cNvSpPr>
            <a:spLocks noChangeArrowheads="1"/>
          </p:cNvSpPr>
          <p:nvPr/>
        </p:nvSpPr>
        <p:spPr bwMode="auto">
          <a:xfrm>
            <a:off x="798513" y="4733925"/>
            <a:ext cx="5145087" cy="3513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altLang="de-DE" sz="1400">
                <a:cs typeface="Times New Roman" pitchFamily="18" charset="0"/>
                <a:sym typeface="Wingdings" pitchFamily="2" charset="2"/>
              </a:rPr>
              <a:t>..und diese Höhe seit 1/2005 sowohl intraoperativ mittels einer Schublehre als auch echokardiografisch zur Objektivierung eines Taschenprolapses gemessen. </a:t>
            </a:r>
          </a:p>
          <a:p>
            <a:pPr eaLnBrk="1" hangingPunct="1">
              <a:lnSpc>
                <a:spcPct val="110000"/>
              </a:lnSpc>
            </a:pPr>
            <a:r>
              <a:rPr lang="en-GB" altLang="de-DE" sz="1400">
                <a:cs typeface="Times New Roman" pitchFamily="18" charset="0"/>
                <a:sym typeface="Wingdings" pitchFamily="2" charset="2"/>
              </a:rPr>
              <a:t>Patienten mit einer effektiven Höhe von mehr 8 mm wiesen eine kompetente Klappe auf.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0B3D0B-CCFC-416D-9804-3D1F2474C6DF}" type="slidenum">
              <a:rPr lang="de-DE" altLang="de-DE" smtClean="0"/>
              <a:pPr eaLnBrk="1" hangingPunct="1">
                <a:spcBef>
                  <a:spcPct val="0"/>
                </a:spcBef>
              </a:pPr>
              <a:t>24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7913"/>
            <a:ext cx="2971800" cy="4270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4BDA304-8D0D-4226-9BFD-88C4817B2A94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24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732B5D-BC22-4A26-BDC5-111B537958FB}" type="slidenum">
              <a:rPr lang="de-DE" altLang="de-DE" smtClean="0"/>
              <a:pPr eaLnBrk="1" hangingPunct="1">
                <a:spcBef>
                  <a:spcPct val="0"/>
                </a:spcBef>
              </a:pPr>
              <a:t>25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7913"/>
            <a:ext cx="2971800" cy="4270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34AC698-5713-45A9-AB07-F871815B216E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25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6FCDFA-7008-4215-9664-2A98D04ED3C8}" type="slidenum">
              <a:rPr lang="de-DE" altLang="de-DE" smtClean="0"/>
              <a:pPr eaLnBrk="1" hangingPunct="1">
                <a:spcBef>
                  <a:spcPct val="0"/>
                </a:spcBef>
              </a:pPr>
              <a:t>26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7913"/>
            <a:ext cx="2971800" cy="4270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EC19F8A-73CD-4548-B4C2-62201E3DC739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26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1C50FE-83BB-40AF-9DA6-40A1CA79DEDE}" type="slidenum">
              <a:rPr lang="de-DE" altLang="de-DE" smtClean="0"/>
              <a:pPr eaLnBrk="1" hangingPunct="1">
                <a:spcBef>
                  <a:spcPct val="0"/>
                </a:spcBef>
              </a:pPr>
              <a:t>27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F8A5FDF-95F5-4900-92E9-8A10E3BE0B8F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27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71F49C-0FB3-434F-9ED4-0721992A9316}" type="slidenum">
              <a:rPr lang="de-DE" altLang="de-DE" smtClean="0"/>
              <a:pPr eaLnBrk="1" hangingPunct="1">
                <a:spcBef>
                  <a:spcPct val="0"/>
                </a:spcBef>
              </a:pPr>
              <a:t>28</a:t>
            </a:fld>
            <a:endParaRPr lang="de-DE" altLang="de-DE" smtClean="0"/>
          </a:p>
        </p:txBody>
      </p:sp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FFC2A83-310C-4D8C-9F0D-E1CF37C82CB7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28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10200" cy="4116387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en-GB" altLang="de-DE" sz="1400" smtClean="0">
              <a:cs typeface="Times New Roman" pitchFamily="18" charset="0"/>
            </a:endParaRPr>
          </a:p>
        </p:txBody>
      </p:sp>
      <p:sp>
        <p:nvSpPr>
          <p:cNvPr id="91142" name="Rectangle 4"/>
          <p:cNvSpPr>
            <a:spLocks noChangeArrowheads="1"/>
          </p:cNvSpPr>
          <p:nvPr/>
        </p:nvSpPr>
        <p:spPr bwMode="auto">
          <a:xfrm>
            <a:off x="990600" y="8359775"/>
            <a:ext cx="21336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>
                <a:cs typeface="Arial" charset="0"/>
              </a:rPr>
              <a:t>.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2CDE6B-A60F-4259-A70F-513E28408017}" type="slidenum">
              <a:rPr lang="de-DE" altLang="de-DE" smtClean="0"/>
              <a:pPr eaLnBrk="1" hangingPunct="1">
                <a:spcBef>
                  <a:spcPct val="0"/>
                </a:spcBef>
              </a:pPr>
              <a:t>29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048D138-EBAE-4415-AD2A-F912ADF72D94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29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BD8905-17AD-40C2-B721-BDF5FF4FC7A8}" type="slidenum">
              <a:rPr lang="de-DE" altLang="de-DE" smtClean="0"/>
              <a:pPr eaLnBrk="1" hangingPunct="1">
                <a:spcBef>
                  <a:spcPct val="0"/>
                </a:spcBef>
              </a:pPr>
              <a:t>3</a:t>
            </a:fld>
            <a:endParaRPr lang="de-DE" altLang="de-DE" smtClean="0"/>
          </a:p>
        </p:txBody>
      </p:sp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9298F29-A4D1-46CB-B486-DE9E0C2F2D29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10200" cy="4116387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it-IT" altLang="de-DE" sz="1400" smtClean="0">
              <a:cs typeface="Times New Roman" pitchFamily="18" charset="0"/>
            </a:endParaRPr>
          </a:p>
        </p:txBody>
      </p:sp>
      <p:sp>
        <p:nvSpPr>
          <p:cNvPr id="64518" name="Rectangle 4"/>
          <p:cNvSpPr>
            <a:spLocks noChangeArrowheads="1"/>
          </p:cNvSpPr>
          <p:nvPr/>
        </p:nvSpPr>
        <p:spPr bwMode="auto">
          <a:xfrm>
            <a:off x="990600" y="8359775"/>
            <a:ext cx="21336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>
                <a:cs typeface="Arial" charset="0"/>
              </a:rPr>
              <a:t>.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B13948-FC41-4070-8BCA-3481ACBA5CE9}" type="slidenum">
              <a:rPr lang="de-DE" altLang="de-DE" smtClean="0"/>
              <a:pPr eaLnBrk="1" hangingPunct="1">
                <a:spcBef>
                  <a:spcPct val="0"/>
                </a:spcBef>
              </a:pPr>
              <a:t>30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4C86E71-9163-4621-8EDD-E972EEDD88F6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30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92388C-03D5-4664-BCEA-8573E996993B}" type="slidenum">
              <a:rPr lang="de-DE" altLang="de-DE" smtClean="0"/>
              <a:pPr eaLnBrk="1" hangingPunct="1">
                <a:spcBef>
                  <a:spcPct val="0"/>
                </a:spcBef>
              </a:pPr>
              <a:t>31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3F031A0-A42B-44D0-B97E-9D6B54313741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31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66AF42-678C-4620-9943-07612B979643}" type="slidenum">
              <a:rPr lang="de-DE" altLang="de-DE" smtClean="0"/>
              <a:pPr eaLnBrk="1" hangingPunct="1">
                <a:spcBef>
                  <a:spcPct val="0"/>
                </a:spcBef>
              </a:pPr>
              <a:t>35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BA3C8D9-95B3-49A7-ABBD-6EAA5B13DE12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35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05642D-7B78-4552-85C9-A75FA924A9C6}" type="slidenum">
              <a:rPr lang="de-DE" altLang="de-DE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36</a:t>
            </a:fld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1F7C93-EB91-4780-8F5E-A612FFA832D7}" type="slidenum">
              <a:rPr lang="de-DE" altLang="de-DE" smtClean="0"/>
              <a:pPr eaLnBrk="1" hangingPunct="1">
                <a:spcBef>
                  <a:spcPct val="0"/>
                </a:spcBef>
              </a:pPr>
              <a:t>37</a:t>
            </a:fld>
            <a:endParaRPr lang="de-DE" altLang="de-DE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341813"/>
            <a:ext cx="63246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de-DE" altLang="de-DE" sz="1600" smtClean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de-DE" altLang="de-DE" sz="1600" smtClean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de-DE" altLang="de-DE" sz="1600" smtClean="0">
              <a:cs typeface="Times New Roman" pitchFamily="18" charset="0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33400" y="4341813"/>
            <a:ext cx="5791200" cy="4589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n-US" altLang="de-DE"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cs typeface="Times New Roman" pitchFamily="18" charset="0"/>
              </a:rPr>
              <a:t>Die Rekonstruktion der bikuspiden Aortenklappe ohne Dilatation der Aorta hat eine gute mittelfristige Stabilität. 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cs typeface="Times New Roman" pitchFamily="18" charset="0"/>
            </a:endParaRPr>
          </a:p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cs typeface="Times New Roman" pitchFamily="18" charset="0"/>
              </a:rPr>
              <a:t>Bei dilatierter Aorta erbringt die Kombination aus Klappen-rekonstruktion und Remodellieren ebenfalls gute Stabilität</a:t>
            </a:r>
            <a:r>
              <a:rPr lang="de-DE" altLang="de-DE" sz="2400">
                <a:solidFill>
                  <a:schemeClr val="tx2"/>
                </a:solidFill>
                <a:cs typeface="Times New Roman" pitchFamily="18" charset="0"/>
              </a:rPr>
              <a:t>.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endParaRPr lang="de-DE" altLang="de-DE" sz="2400">
              <a:solidFill>
                <a:schemeClr val="tx2"/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cs typeface="Times New Roman" pitchFamily="18" charset="0"/>
              </a:rPr>
              <a:t>Die Kombination von suprakommissuralem Aortenersatz + separater Klappenrekonstruktion ist bei einigen Patienten möglicherweise eine weniger komplexe Alternative. </a:t>
            </a: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cs typeface="Times New Roman" pitchFamily="18" charset="0"/>
              </a:rPr>
              <a:t>Vorsicht ist bei der Reduktion des ST Durchmesser geboten, weil dadurch immer ein symmetrischer Prolaps induziert wird, der die funktionelle Stabilität der Klappe beeinträchtigt. </a:t>
            </a: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cs typeface="Times New Roman" pitchFamily="18" charset="0"/>
              </a:rPr>
              <a:t>Wir denken, dass dieser Prolaps korrigiert werden muss.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cs typeface="Times New Roman" pitchFamily="18" charset="0"/>
              </a:rPr>
              <a:t>Die effektive Höhe ist in der Zukunft möglicherweise ein einfacher Parameter zur Objektivierung von Taschenprolaps.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2400">
              <a:solidFill>
                <a:schemeClr val="tx2"/>
              </a:solidFill>
              <a:cs typeface="Times New Roman" pitchFamily="18" charset="0"/>
            </a:endParaRPr>
          </a:p>
          <a:p>
            <a:pPr algn="just" eaLnBrk="1" hangingPunct="1"/>
            <a:endParaRPr lang="en-US" altLang="de-DE" sz="140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5AC57F-8E5A-4E9A-ACC6-AC9115AD44F5}" type="slidenum">
              <a:rPr lang="de-DE" altLang="de-DE" smtClean="0"/>
              <a:pPr eaLnBrk="1" hangingPunct="1">
                <a:spcBef>
                  <a:spcPct val="0"/>
                </a:spcBef>
              </a:pPr>
              <a:t>40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E0CF188-2572-4CAA-BB52-115DDD93ED4C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40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/>
          <a:lstStyle/>
          <a:p>
            <a:pPr eaLnBrk="1" hangingPunct="1"/>
            <a:r>
              <a:rPr lang="de-DE" altLang="de-DE" sz="1600" smtClean="0"/>
              <a:t>Dauer: 7 Minuten Vortrag; 3 Minuten Diskussion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9BB7CA-1974-49C2-9A4C-5E1793C63938}" type="slidenum">
              <a:rPr lang="de-DE" altLang="de-DE" smtClean="0"/>
              <a:pPr eaLnBrk="1" hangingPunct="1">
                <a:spcBef>
                  <a:spcPct val="0"/>
                </a:spcBef>
              </a:pPr>
              <a:t>4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01F51D5-D724-4F17-A760-1CB16B214BE0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4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E6F475-7828-46D2-AA8B-B0264D07FFFB}" type="slidenum">
              <a:rPr lang="de-DE" altLang="de-DE" smtClean="0"/>
              <a:pPr eaLnBrk="1" hangingPunct="1">
                <a:spcBef>
                  <a:spcPct val="0"/>
                </a:spcBef>
              </a:pPr>
              <a:t>5</a:t>
            </a:fld>
            <a:endParaRPr lang="de-DE" altLang="de-DE" smtClean="0"/>
          </a:p>
        </p:txBody>
      </p:sp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C840746-DA4F-42F2-BD2A-9B630B3DFCB6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5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10200" cy="4116387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it-IT" altLang="de-DE" sz="1400" smtClean="0">
              <a:cs typeface="Times New Roman" pitchFamily="18" charset="0"/>
            </a:endParaRPr>
          </a:p>
        </p:txBody>
      </p:sp>
      <p:sp>
        <p:nvSpPr>
          <p:cNvPr id="66566" name="Rectangle 4"/>
          <p:cNvSpPr>
            <a:spLocks noChangeArrowheads="1"/>
          </p:cNvSpPr>
          <p:nvPr/>
        </p:nvSpPr>
        <p:spPr bwMode="auto">
          <a:xfrm>
            <a:off x="990600" y="8359775"/>
            <a:ext cx="21336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>
                <a:cs typeface="Arial" charset="0"/>
              </a:rPr>
              <a:t>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D65AC0-937E-4BEA-8696-4677908FAE8B}" type="slidenum">
              <a:rPr lang="de-DE" altLang="de-DE" smtClean="0"/>
              <a:pPr eaLnBrk="1" hangingPunct="1">
                <a:spcBef>
                  <a:spcPct val="0"/>
                </a:spcBef>
              </a:pPr>
              <a:t>6</a:t>
            </a:fld>
            <a:endParaRPr lang="de-DE" altLang="de-DE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CD588F-057E-45F3-8209-15609AB78882}" type="slidenum">
              <a:rPr lang="de-DE" altLang="de-DE" smtClean="0"/>
              <a:pPr eaLnBrk="1" hangingPunct="1">
                <a:spcBef>
                  <a:spcPct val="0"/>
                </a:spcBef>
              </a:pPr>
              <a:t>7</a:t>
            </a:fld>
            <a:endParaRPr lang="de-DE" altLang="de-DE" smtClean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6A7CDF1-2F5A-464F-B7F6-4C701960CED1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7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2788"/>
            <a:ext cx="4560888" cy="3421062"/>
          </a:xfrm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35437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75002D-5AD7-46B1-B33C-76B864ED1FF4}" type="slidenum">
              <a:rPr lang="de-DE" altLang="de-DE" smtClean="0"/>
              <a:pPr eaLnBrk="1" hangingPunct="1">
                <a:spcBef>
                  <a:spcPct val="0"/>
                </a:spcBef>
              </a:pPr>
              <a:t>8</a:t>
            </a:fld>
            <a:endParaRPr lang="de-DE" altLang="de-DE" smtClean="0"/>
          </a:p>
        </p:txBody>
      </p:sp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2C429C4-3289-4B18-9282-9DD5FADDB00B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8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10200" cy="4116387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it-IT" altLang="de-DE" sz="1400" smtClean="0">
              <a:cs typeface="Times New Roman" pitchFamily="18" charset="0"/>
            </a:endParaRPr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990600" y="8359775"/>
            <a:ext cx="21336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>
                <a:cs typeface="Arial" charset="0"/>
              </a:rPr>
              <a:t>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FF03AB-C31A-47E7-B231-317D363F493C}" type="slidenum">
              <a:rPr lang="de-DE" altLang="de-DE" smtClean="0"/>
              <a:pPr eaLnBrk="1" hangingPunct="1">
                <a:spcBef>
                  <a:spcPct val="0"/>
                </a:spcBef>
              </a:pPr>
              <a:t>9</a:t>
            </a:fld>
            <a:endParaRPr lang="de-DE" altLang="de-DE" smtClean="0"/>
          </a:p>
        </p:txBody>
      </p:sp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3886200" y="8696325"/>
            <a:ext cx="2971800" cy="428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E5D0DDB-6121-49E6-80CD-6A829259728F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9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10200" cy="4116387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it-IT" altLang="de-DE" sz="1400" smtClean="0">
              <a:cs typeface="Times New Roman" pitchFamily="18" charset="0"/>
            </a:endParaRPr>
          </a:p>
        </p:txBody>
      </p:sp>
      <p:sp>
        <p:nvSpPr>
          <p:cNvPr id="70662" name="Rectangle 4"/>
          <p:cNvSpPr>
            <a:spLocks noChangeArrowheads="1"/>
          </p:cNvSpPr>
          <p:nvPr/>
        </p:nvSpPr>
        <p:spPr bwMode="auto">
          <a:xfrm>
            <a:off x="990600" y="8359775"/>
            <a:ext cx="21336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>
                <a:cs typeface="Arial" charset="0"/>
              </a:rPr>
              <a:t>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u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76250"/>
            <a:ext cx="35893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789363"/>
            <a:ext cx="8207375" cy="208756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238500"/>
            <a:ext cx="6335712" cy="269875"/>
          </a:xfrm>
        </p:spPr>
        <p:txBody>
          <a:bodyPr anchor="b"/>
          <a:lstStyle>
            <a:lvl1pPr marL="0" indent="0"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77050" y="3238500"/>
            <a:ext cx="1811338" cy="269875"/>
          </a:xfrm>
        </p:spPr>
        <p:txBody>
          <a:bodyPr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A0CEEB92-4FF7-4279-BAFF-1F6A833573CB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8313" y="6138863"/>
            <a:ext cx="8207375" cy="719137"/>
          </a:xfrm>
        </p:spPr>
        <p:txBody>
          <a:bodyPr anchor="t"/>
          <a:lstStyle>
            <a:lvl1pPr>
              <a:lnSpc>
                <a:spcPct val="90000"/>
              </a:lnSpc>
              <a:defRPr sz="1400" b="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57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6684C-2905-4089-93F3-A45457A95AB5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957B-3E6E-4860-8D89-2C56C4FFCA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92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4638" y="908050"/>
            <a:ext cx="2051050" cy="54006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8313" y="908050"/>
            <a:ext cx="6003925" cy="54006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413E8-4A7D-4CE3-80A7-154417CEF26B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C4AEB-9F45-424D-9D86-C0CDFB4ECB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095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25584-7AE8-4E55-BDE9-7156B9929A29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A967E-681B-401D-BC49-5B3AFBEB61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81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2D3D6-A4EC-40F4-B3CB-5CFF1B6C47B7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B5FB7-358A-44FE-83F2-57B67B2AD6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2060575"/>
            <a:ext cx="4027487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060575"/>
            <a:ext cx="4027488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7C0EE-8845-42F9-B7E1-8B22128EC42F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6C027-B096-4B07-9699-F65736A5BE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14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1CB4F-EAC7-421C-A710-C9187EA22E9D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49581-DC15-4D12-BD3B-C3FC374758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00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F4C5D-F51F-4549-8EA2-C76ED2496D78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5F9D8-D940-4573-9CC6-9638638CC6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8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52F15-7898-4C92-9B0A-057121EC5934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81EEF-50A1-4BBD-81D8-234768CFE3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94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D74B1-59ED-45AE-AC1B-00C987D2DF3F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14BEA-237C-4FBA-80A3-2DC4A723D82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856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CEDC2-841B-4778-B479-EC7AC4701EB3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BDD73-64AF-4FA8-944F-8C0BE9C3BD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69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olgeseiten Foot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7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3" descr="Folgeseiten Head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08050"/>
            <a:ext cx="820737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25A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060575"/>
            <a:ext cx="82073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23963" y="6588125"/>
            <a:ext cx="90011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fld id="{CEE19087-342B-4D09-A5E7-8951BD07C411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5513" y="6588125"/>
            <a:ext cx="6480175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 flipH="1">
            <a:off x="792163" y="6588125"/>
            <a:ext cx="36036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fld id="{62BA2875-1B84-426A-82E3-9F94D55778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 flipH="1">
            <a:off x="466725" y="6580188"/>
            <a:ext cx="396875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smtClean="0"/>
              <a:t>Seite</a:t>
            </a:r>
          </a:p>
        </p:txBody>
      </p:sp>
      <p:sp>
        <p:nvSpPr>
          <p:cNvPr id="1034" name="Rectangle 9"/>
          <p:cNvSpPr>
            <a:spLocks noChangeArrowheads="1"/>
          </p:cNvSpPr>
          <p:nvPr/>
        </p:nvSpPr>
        <p:spPr bwMode="auto">
          <a:xfrm flipH="1">
            <a:off x="468313" y="652463"/>
            <a:ext cx="8351837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smtClean="0">
                <a:solidFill>
                  <a:schemeClr val="accent2"/>
                </a:solidFill>
              </a:rPr>
              <a:t>Aortic Repair – Introduction		H.-J. Schäfers</a:t>
            </a:r>
          </a:p>
        </p:txBody>
      </p:sp>
      <p:pic>
        <p:nvPicPr>
          <p:cNvPr id="1035" name="Picture 27" descr="Logo uk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8263"/>
            <a:ext cx="214947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5.png"/><Relationship Id="rId7" Type="http://schemas.openxmlformats.org/officeDocument/2006/relationships/image" Target="../media/image3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wmf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wmv"/><Relationship Id="rId7" Type="http://schemas.openxmlformats.org/officeDocument/2006/relationships/image" Target="../media/image3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wm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5.png"/><Relationship Id="rId7" Type="http://schemas.openxmlformats.org/officeDocument/2006/relationships/image" Target="../media/image4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.pn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7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Redo%20AVR.avi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5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w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hyperlink" Target="Plikieren%20AKKurz.avi" TargetMode="Externa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70.png"/><Relationship Id="rId5" Type="http://schemas.openxmlformats.org/officeDocument/2006/relationships/hyperlink" Target="alex%20closing.avi" TargetMode="External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AV_Suture_640x340.wmv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Bav%20+%20Aortic%20Replacement.avi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David%20ultra.avi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hyperlink" Target="Yacoub%20ultrakurz.avi" TargetMode="Externa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16EBB879-F9A3-4AD9-A55E-BFBE931A00D6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307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3F24109-5413-434A-9D9D-D74C03F4E82C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DE" altLang="de-DE" sz="1000" smtClean="0"/>
          </a:p>
        </p:txBody>
      </p:sp>
      <p:sp>
        <p:nvSpPr>
          <p:cNvPr id="612354" name="Text Box 2"/>
          <p:cNvSpPr txBox="1">
            <a:spLocks noChangeArrowheads="1"/>
          </p:cNvSpPr>
          <p:nvPr/>
        </p:nvSpPr>
        <p:spPr bwMode="auto">
          <a:xfrm>
            <a:off x="1616075" y="641350"/>
            <a:ext cx="6284913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sz="40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Aortic Valve Repair </a:t>
            </a:r>
          </a:p>
          <a:p>
            <a:pPr algn="ctr">
              <a:defRPr/>
            </a:pPr>
            <a:r>
              <a:rPr lang="de-DE" sz="40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</a:p>
          <a:p>
            <a:pPr algn="ctr">
              <a:defRPr/>
            </a:pPr>
            <a:r>
              <a:rPr lang="de-DE" sz="40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Alternative to Replacement</a:t>
            </a:r>
          </a:p>
          <a:p>
            <a:pPr algn="ctr">
              <a:defRPr/>
            </a:pPr>
            <a:endParaRPr lang="de-DE" sz="400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de-DE" sz="240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de-DE" sz="240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de-DE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de-DE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H.-J. Schäfers</a:t>
            </a:r>
          </a:p>
          <a:p>
            <a:pPr algn="ctr">
              <a:defRPr/>
            </a:pPr>
            <a:endParaRPr lang="de-DE" sz="28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de-DE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Dept. of Thoracic and Cardiovascular Surgery</a:t>
            </a:r>
          </a:p>
          <a:p>
            <a:pPr algn="ctr">
              <a:defRPr/>
            </a:pPr>
            <a:r>
              <a:rPr lang="de-DE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University Hospital of Saarland</a:t>
            </a:r>
          </a:p>
          <a:p>
            <a:pPr algn="ctr">
              <a:defRPr/>
            </a:pPr>
            <a:r>
              <a:rPr lang="de-DE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Homburg/ Saar</a:t>
            </a:r>
          </a:p>
          <a:p>
            <a:pPr algn="ctr">
              <a:defRPr/>
            </a:pPr>
            <a:r>
              <a:rPr lang="de-DE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Germany</a:t>
            </a:r>
          </a:p>
        </p:txBody>
      </p:sp>
      <p:grpSp>
        <p:nvGrpSpPr>
          <p:cNvPr id="3077" name="Group 3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307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9" name="Group 5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3080" name="Rectangle 6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3081" name="Picture 7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282B4A9B-D6C8-47E3-B4AC-1E7B24B1148D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1229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37CCA209-2305-4B4D-8B44-CF376ECA146B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DE" altLang="de-DE" sz="1000" smtClean="0"/>
          </a:p>
        </p:txBody>
      </p:sp>
      <p:sp>
        <p:nvSpPr>
          <p:cNvPr id="69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08050"/>
            <a:ext cx="8915400" cy="1143000"/>
          </a:xfrm>
        </p:spPr>
        <p:txBody>
          <a:bodyPr lIns="91440" tIns="45720" rIns="91440" bIns="45720" anchor="ctr"/>
          <a:lstStyle/>
          <a:p>
            <a:pPr eaLnBrk="1" hangingPunct="1">
              <a:defRPr/>
            </a:pPr>
            <a:r>
              <a:rPr lang="de-DE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Aortic Valve Repair</a:t>
            </a:r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6858000" y="6211888"/>
            <a:ext cx="169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de-DE">
              <a:solidFill>
                <a:schemeClr val="tx2"/>
              </a:solidFill>
            </a:endParaRPr>
          </a:p>
        </p:txBody>
      </p:sp>
      <p:sp>
        <p:nvSpPr>
          <p:cNvPr id="698372" name="AutoShape 4"/>
          <p:cNvSpPr>
            <a:spLocks noChangeArrowheads="1"/>
          </p:cNvSpPr>
          <p:nvPr/>
        </p:nvSpPr>
        <p:spPr bwMode="auto">
          <a:xfrm>
            <a:off x="692150" y="3505200"/>
            <a:ext cx="974725" cy="485775"/>
          </a:xfrm>
          <a:prstGeom prst="rightArrow">
            <a:avLst>
              <a:gd name="adj1" fmla="val 50000"/>
              <a:gd name="adj2" fmla="val 50163"/>
            </a:avLst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295" name="Group 12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12299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300" name="Group 14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2301" name="Rectangle 15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12302" name="Picture 1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29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4392613" cy="2205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70400"/>
            <a:ext cx="31686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7" b="6290"/>
          <a:stretch>
            <a:fillRect/>
          </a:stretch>
        </p:blipFill>
        <p:spPr bwMode="auto">
          <a:xfrm>
            <a:off x="4787900" y="2492375"/>
            <a:ext cx="3795713" cy="324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0FFF70E-FEBB-450E-9F87-A3F6171ED775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1331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129AD66-25AC-4E1B-ABF9-1A0DCFAF3C2F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DE" altLang="de-DE" sz="1000" smtClean="0"/>
          </a:p>
        </p:txBody>
      </p:sp>
      <p:grpSp>
        <p:nvGrpSpPr>
          <p:cNvPr id="13316" name="Group 20"/>
          <p:cNvGrpSpPr>
            <a:grpSpLocks/>
          </p:cNvGrpSpPr>
          <p:nvPr/>
        </p:nvGrpSpPr>
        <p:grpSpPr bwMode="auto">
          <a:xfrm>
            <a:off x="8343900" y="5508625"/>
            <a:ext cx="800100" cy="1336675"/>
            <a:chOff x="2147" y="576"/>
            <a:chExt cx="845" cy="1194"/>
          </a:xfrm>
        </p:grpSpPr>
        <p:pic>
          <p:nvPicPr>
            <p:cNvPr id="13321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22" name="Group 22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3323" name="Rectangle 23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13324" name="Picture 24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31888"/>
            <a:ext cx="5688012" cy="20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57563"/>
            <a:ext cx="3357562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196975"/>
            <a:ext cx="279082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789363"/>
            <a:ext cx="2824163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9255C13A-CFB4-48AE-9EF7-747F039C569E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1433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5EE8833-C9B6-44F8-9DA6-7C984E3153B0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DE" altLang="de-DE" sz="1000" smtClean="0"/>
          </a:p>
        </p:txBody>
      </p:sp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835025" y="1120775"/>
            <a:ext cx="28908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Reimplantation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5699125" y="1120775"/>
            <a:ext cx="2349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Remodeling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7740650" y="5876925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2 l/min</a:t>
            </a:r>
          </a:p>
        </p:txBody>
      </p:sp>
      <p:pic>
        <p:nvPicPr>
          <p:cNvPr id="2" name="David5 2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565" y="2057400"/>
            <a:ext cx="4268611" cy="3492500"/>
          </a:xfrm>
          <a:prstGeom prst="rect">
            <a:avLst/>
          </a:prstGeom>
        </p:spPr>
      </p:pic>
      <p:pic>
        <p:nvPicPr>
          <p:cNvPr id="3" name="Remod5 2l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4258" y="2057400"/>
            <a:ext cx="4268611" cy="3492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6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E778EA1-8395-4C7A-91BC-27370A92DD8C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589870DB-E48C-44F1-A243-876000542EF6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DE" altLang="de-DE" sz="1000" smtClean="0"/>
          </a:p>
        </p:txBody>
      </p:sp>
      <p:grpSp>
        <p:nvGrpSpPr>
          <p:cNvPr id="15364" name="Group 20"/>
          <p:cNvGrpSpPr>
            <a:grpSpLocks/>
          </p:cNvGrpSpPr>
          <p:nvPr/>
        </p:nvGrpSpPr>
        <p:grpSpPr bwMode="auto">
          <a:xfrm>
            <a:off x="8343900" y="5508625"/>
            <a:ext cx="800100" cy="1336675"/>
            <a:chOff x="2147" y="576"/>
            <a:chExt cx="845" cy="1194"/>
          </a:xfrm>
        </p:grpSpPr>
        <p:pic>
          <p:nvPicPr>
            <p:cNvPr id="15369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70" name="Group 22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5371" name="Rectangle 23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15372" name="Picture 24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536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4103688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573463"/>
            <a:ext cx="4630737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292600"/>
            <a:ext cx="2646362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237288"/>
            <a:ext cx="3138487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ED5128AD-86F3-4F96-9A19-9DD22360D566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1638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25F9EA01-60CF-4083-BF6C-18A060D38492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DE" altLang="de-DE" sz="1000" smtClean="0"/>
          </a:p>
        </p:txBody>
      </p:sp>
      <p:grpSp>
        <p:nvGrpSpPr>
          <p:cNvPr id="16388" name="Group 20"/>
          <p:cNvGrpSpPr>
            <a:grpSpLocks/>
          </p:cNvGrpSpPr>
          <p:nvPr/>
        </p:nvGrpSpPr>
        <p:grpSpPr bwMode="auto">
          <a:xfrm>
            <a:off x="8343900" y="5508625"/>
            <a:ext cx="800100" cy="1336675"/>
            <a:chOff x="2147" y="576"/>
            <a:chExt cx="845" cy="1194"/>
          </a:xfrm>
        </p:grpSpPr>
        <p:pic>
          <p:nvPicPr>
            <p:cNvPr id="16393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4" name="Group 22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6395" name="Rectangle 23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16396" name="Picture 24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3600450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052513"/>
            <a:ext cx="1897062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73463"/>
            <a:ext cx="4608512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547519" y="4253707"/>
            <a:ext cx="2185987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C013F10-AAD4-4D8B-99C7-BDA79FD1DC50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DC6CEC4-38C8-4876-B7F5-8B68FB1A1D76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DE" altLang="de-DE" sz="1000" smtClean="0"/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885825" y="4829175"/>
            <a:ext cx="4583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C</a:t>
            </a:r>
            <a:r>
              <a:rPr lang="de-DE" altLang="de-DE" sz="2800" baseline="-25000"/>
              <a:t>E </a:t>
            </a:r>
            <a:r>
              <a:rPr lang="de-DE" altLang="de-DE" sz="2800"/>
              <a:t>= </a:t>
            </a:r>
            <a:r>
              <a:rPr lang="el-GR" altLang="de-DE" sz="2800"/>
              <a:t>π</a:t>
            </a:r>
            <a:r>
              <a:rPr lang="de-DE" altLang="de-DE" sz="2800"/>
              <a:t> </a:t>
            </a:r>
            <a:r>
              <a:rPr lang="en-US" altLang="de-DE" sz="2800"/>
              <a:t>× </a:t>
            </a:r>
            <a:r>
              <a:rPr lang="de-DE" altLang="de-DE" sz="2800"/>
              <a:t> [3/2</a:t>
            </a:r>
            <a:r>
              <a:rPr lang="en-US" altLang="de-DE" sz="2800">
                <a:cs typeface="Arial" charset="0"/>
              </a:rPr>
              <a:t>×(a+b) - </a:t>
            </a:r>
            <a:r>
              <a:rPr lang="el-GR" altLang="de-DE" sz="2800">
                <a:cs typeface="Arial" charset="0"/>
              </a:rPr>
              <a:t>√</a:t>
            </a:r>
            <a:r>
              <a:rPr lang="de-DE" altLang="de-DE" sz="2800">
                <a:cs typeface="Arial" charset="0"/>
              </a:rPr>
              <a:t>a</a:t>
            </a:r>
            <a:r>
              <a:rPr lang="en-US" altLang="de-DE" sz="2800"/>
              <a:t>×b]</a:t>
            </a:r>
            <a:endParaRPr lang="el-GR" altLang="de-DE" sz="2800"/>
          </a:p>
        </p:txBody>
      </p:sp>
      <p:sp>
        <p:nvSpPr>
          <p:cNvPr id="241667" name="Oval 3"/>
          <p:cNvSpPr>
            <a:spLocks noChangeArrowheads="1"/>
          </p:cNvSpPr>
          <p:nvPr/>
        </p:nvSpPr>
        <p:spPr bwMode="auto">
          <a:xfrm>
            <a:off x="2352675" y="1670050"/>
            <a:ext cx="4356100" cy="3035300"/>
          </a:xfrm>
          <a:prstGeom prst="ellipse">
            <a:avLst/>
          </a:prstGeom>
          <a:noFill/>
          <a:ln w="38100">
            <a:solidFill>
              <a:srgbClr val="325A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41668" name="Line 4"/>
          <p:cNvSpPr>
            <a:spLocks noChangeShapeType="1"/>
          </p:cNvSpPr>
          <p:nvPr/>
        </p:nvSpPr>
        <p:spPr bwMode="auto">
          <a:xfrm>
            <a:off x="2343150" y="3236913"/>
            <a:ext cx="21971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41669" name="Line 5"/>
          <p:cNvSpPr>
            <a:spLocks noChangeShapeType="1"/>
          </p:cNvSpPr>
          <p:nvPr/>
        </p:nvSpPr>
        <p:spPr bwMode="auto">
          <a:xfrm flipH="1">
            <a:off x="4514850" y="1692275"/>
            <a:ext cx="1270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3568700" y="2252663"/>
            <a:ext cx="2841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a</a:t>
            </a:r>
          </a:p>
        </p:txBody>
      </p:sp>
      <p:sp>
        <p:nvSpPr>
          <p:cNvPr id="17417" name="Text Box 7"/>
          <p:cNvSpPr txBox="1">
            <a:spLocks noChangeArrowheads="1"/>
          </p:cNvSpPr>
          <p:nvPr/>
        </p:nvSpPr>
        <p:spPr bwMode="auto">
          <a:xfrm>
            <a:off x="900113" y="5445125"/>
            <a:ext cx="14462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b </a:t>
            </a:r>
            <a:r>
              <a:rPr lang="de-DE" altLang="de-DE" sz="2800">
                <a:cs typeface="Arial" charset="0"/>
              </a:rPr>
              <a:t>≈ r</a:t>
            </a:r>
            <a:r>
              <a:rPr lang="de-DE" altLang="de-DE" sz="2800" baseline="-25000">
                <a:cs typeface="Arial" charset="0"/>
              </a:rPr>
              <a:t>aorta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>
                <a:cs typeface="Arial" charset="0"/>
              </a:rPr>
              <a:t>a </a:t>
            </a:r>
            <a:r>
              <a:rPr lang="de-DE" altLang="de-DE" sz="2800"/>
              <a:t>≈ r</a:t>
            </a:r>
            <a:r>
              <a:rPr lang="de-DE" altLang="de-DE" sz="2800" baseline="-25000"/>
              <a:t>cusp</a:t>
            </a:r>
            <a:endParaRPr lang="de-DE" altLang="de-DE" sz="2800"/>
          </a:p>
        </p:txBody>
      </p:sp>
      <p:sp>
        <p:nvSpPr>
          <p:cNvPr id="17418" name="Line 8"/>
          <p:cNvSpPr>
            <a:spLocks noChangeShapeType="1"/>
          </p:cNvSpPr>
          <p:nvPr/>
        </p:nvSpPr>
        <p:spPr bwMode="auto">
          <a:xfrm>
            <a:off x="4665663" y="4894263"/>
            <a:ext cx="622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7419" name="Group 9"/>
          <p:cNvGrpSpPr>
            <a:grpSpLocks/>
          </p:cNvGrpSpPr>
          <p:nvPr/>
        </p:nvGrpSpPr>
        <p:grpSpPr bwMode="auto">
          <a:xfrm>
            <a:off x="2730500" y="984250"/>
            <a:ext cx="3771900" cy="3441700"/>
            <a:chOff x="1696" y="624"/>
            <a:chExt cx="2376" cy="2168"/>
          </a:xfrm>
        </p:grpSpPr>
        <p:sp>
          <p:nvSpPr>
            <p:cNvPr id="241674" name="Oval 10"/>
            <p:cNvSpPr>
              <a:spLocks noChangeArrowheads="1"/>
            </p:cNvSpPr>
            <p:nvPr/>
          </p:nvSpPr>
          <p:spPr bwMode="auto">
            <a:xfrm>
              <a:off x="1696" y="624"/>
              <a:ext cx="2376" cy="2168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grpSp>
          <p:nvGrpSpPr>
            <p:cNvPr id="17437" name="Group 11"/>
            <p:cNvGrpSpPr>
              <a:grpSpLocks/>
            </p:cNvGrpSpPr>
            <p:nvPr/>
          </p:nvGrpSpPr>
          <p:grpSpPr bwMode="auto">
            <a:xfrm>
              <a:off x="1704" y="624"/>
              <a:ext cx="1200" cy="1168"/>
              <a:chOff x="1704" y="624"/>
              <a:chExt cx="1184" cy="1128"/>
            </a:xfrm>
          </p:grpSpPr>
          <p:sp>
            <p:nvSpPr>
              <p:cNvPr id="241676" name="Line 12"/>
              <p:cNvSpPr>
                <a:spLocks noChangeShapeType="1"/>
              </p:cNvSpPr>
              <p:nvPr/>
            </p:nvSpPr>
            <p:spPr bwMode="auto">
              <a:xfrm>
                <a:off x="1704" y="1752"/>
                <a:ext cx="1176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41677" name="Line 13"/>
              <p:cNvSpPr>
                <a:spLocks noChangeShapeType="1"/>
              </p:cNvSpPr>
              <p:nvPr/>
            </p:nvSpPr>
            <p:spPr bwMode="auto">
              <a:xfrm>
                <a:off x="2888" y="624"/>
                <a:ext cx="0" cy="112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</p:grpSp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4660900" y="762000"/>
            <a:ext cx="2514600" cy="396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80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17421" name="Group 15"/>
          <p:cNvGrpSpPr>
            <a:grpSpLocks/>
          </p:cNvGrpSpPr>
          <p:nvPr/>
        </p:nvGrpSpPr>
        <p:grpSpPr bwMode="auto">
          <a:xfrm rot="-5400000">
            <a:off x="7014369" y="1634332"/>
            <a:ext cx="1927225" cy="1627187"/>
            <a:chOff x="2540" y="1456"/>
            <a:chExt cx="3094" cy="2569"/>
          </a:xfrm>
        </p:grpSpPr>
        <p:pic>
          <p:nvPicPr>
            <p:cNvPr id="17433" name="Picture 16" descr="PDVD_0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5" t="26926" r="23494" b="24158"/>
            <a:stretch>
              <a:fillRect/>
            </a:stretch>
          </p:blipFill>
          <p:spPr bwMode="auto">
            <a:xfrm>
              <a:off x="2540" y="1456"/>
              <a:ext cx="3094" cy="25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1681" name="Line 17"/>
            <p:cNvSpPr>
              <a:spLocks noChangeShapeType="1"/>
            </p:cNvSpPr>
            <p:nvPr/>
          </p:nvSpPr>
          <p:spPr bwMode="auto">
            <a:xfrm flipH="1">
              <a:off x="3756" y="2110"/>
              <a:ext cx="209" cy="110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de-DE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41682" name="Line 18"/>
            <p:cNvSpPr>
              <a:spLocks noChangeShapeType="1"/>
            </p:cNvSpPr>
            <p:nvPr/>
          </p:nvSpPr>
          <p:spPr bwMode="auto">
            <a:xfrm flipV="1">
              <a:off x="3970" y="2037"/>
              <a:ext cx="212" cy="115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de-DE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17422" name="Group 19"/>
          <p:cNvGrpSpPr>
            <a:grpSpLocks/>
          </p:cNvGrpSpPr>
          <p:nvPr/>
        </p:nvGrpSpPr>
        <p:grpSpPr bwMode="auto">
          <a:xfrm>
            <a:off x="7407275" y="4794250"/>
            <a:ext cx="1489075" cy="1693863"/>
            <a:chOff x="3626" y="603"/>
            <a:chExt cx="1683" cy="1912"/>
          </a:xfrm>
        </p:grpSpPr>
        <p:pic>
          <p:nvPicPr>
            <p:cNvPr id="17429" name="Picture 20" descr="Nöhl Christian 2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3" t="27066" r="15306" b="30090"/>
            <a:stretch>
              <a:fillRect/>
            </a:stretch>
          </p:blipFill>
          <p:spPr bwMode="auto">
            <a:xfrm>
              <a:off x="3626" y="603"/>
              <a:ext cx="1683" cy="19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430" name="Group 21"/>
            <p:cNvGrpSpPr>
              <a:grpSpLocks/>
            </p:cNvGrpSpPr>
            <p:nvPr/>
          </p:nvGrpSpPr>
          <p:grpSpPr bwMode="auto">
            <a:xfrm>
              <a:off x="3840" y="1272"/>
              <a:ext cx="1112" cy="432"/>
              <a:chOff x="3840" y="1272"/>
              <a:chExt cx="1112" cy="432"/>
            </a:xfrm>
          </p:grpSpPr>
          <p:sp>
            <p:nvSpPr>
              <p:cNvPr id="241686" name="Line 22"/>
              <p:cNvSpPr>
                <a:spLocks noChangeShapeType="1"/>
              </p:cNvSpPr>
              <p:nvPr/>
            </p:nvSpPr>
            <p:spPr bwMode="auto">
              <a:xfrm flipV="1">
                <a:off x="4080" y="1639"/>
                <a:ext cx="791" cy="65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41687" name="Line 23"/>
              <p:cNvSpPr>
                <a:spLocks noChangeShapeType="1"/>
              </p:cNvSpPr>
              <p:nvPr/>
            </p:nvSpPr>
            <p:spPr bwMode="auto">
              <a:xfrm flipV="1">
                <a:off x="3840" y="1270"/>
                <a:ext cx="1112" cy="8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</p:grpSp>
      <p:sp>
        <p:nvSpPr>
          <p:cNvPr id="17423" name="Line 24"/>
          <p:cNvSpPr>
            <a:spLocks noChangeShapeType="1"/>
          </p:cNvSpPr>
          <p:nvPr/>
        </p:nvSpPr>
        <p:spPr bwMode="auto">
          <a:xfrm>
            <a:off x="2700338" y="6092825"/>
            <a:ext cx="8382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24" name="Text Box 25"/>
          <p:cNvSpPr txBox="1">
            <a:spLocks noChangeArrowheads="1"/>
          </p:cNvSpPr>
          <p:nvPr/>
        </p:nvSpPr>
        <p:spPr bwMode="auto">
          <a:xfrm>
            <a:off x="3851275" y="5805488"/>
            <a:ext cx="2339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r</a:t>
            </a:r>
            <a:r>
              <a:rPr lang="de-DE" altLang="de-DE" sz="2800" baseline="-25000"/>
              <a:t>cusp </a:t>
            </a:r>
            <a:r>
              <a:rPr lang="de-DE" altLang="de-DE" sz="2800">
                <a:cs typeface="Arial" charset="0"/>
              </a:rPr>
              <a:t>≈ 1 / </a:t>
            </a:r>
            <a:r>
              <a:rPr lang="de-DE" altLang="de-DE" sz="2800"/>
              <a:t>r</a:t>
            </a:r>
            <a:r>
              <a:rPr lang="de-DE" altLang="de-DE" sz="2800" baseline="-25000"/>
              <a:t>aorta</a:t>
            </a:r>
            <a:endParaRPr lang="de-DE" altLang="de-DE" sz="2800" baseline="-25000">
              <a:cs typeface="Arial" charset="0"/>
            </a:endParaRPr>
          </a:p>
        </p:txBody>
      </p:sp>
      <p:sp>
        <p:nvSpPr>
          <p:cNvPr id="17425" name="Text Box 26"/>
          <p:cNvSpPr txBox="1">
            <a:spLocks noChangeArrowheads="1"/>
          </p:cNvSpPr>
          <p:nvPr/>
        </p:nvSpPr>
        <p:spPr bwMode="auto">
          <a:xfrm>
            <a:off x="1520825" y="103188"/>
            <a:ext cx="6043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>
                <a:solidFill>
                  <a:schemeClr val="tx2"/>
                </a:solidFill>
              </a:rPr>
              <a:t>Reduction of STJ and Cusp Prolapse</a:t>
            </a:r>
          </a:p>
        </p:txBody>
      </p:sp>
      <p:sp>
        <p:nvSpPr>
          <p:cNvPr id="17426" name="Text Box 27"/>
          <p:cNvSpPr txBox="1">
            <a:spLocks noChangeArrowheads="1"/>
          </p:cNvSpPr>
          <p:nvPr/>
        </p:nvSpPr>
        <p:spPr bwMode="auto">
          <a:xfrm>
            <a:off x="4810125" y="1674813"/>
            <a:ext cx="355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b</a:t>
            </a:r>
          </a:p>
        </p:txBody>
      </p:sp>
      <p:sp>
        <p:nvSpPr>
          <p:cNvPr id="17427" name="Text Box 28"/>
          <p:cNvSpPr txBox="1">
            <a:spLocks noChangeArrowheads="1"/>
          </p:cNvSpPr>
          <p:nvPr/>
        </p:nvSpPr>
        <p:spPr bwMode="auto">
          <a:xfrm>
            <a:off x="3108325" y="2851150"/>
            <a:ext cx="4254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solidFill>
                  <a:schemeClr val="accent2"/>
                </a:solidFill>
              </a:rPr>
              <a:t>a‘</a:t>
            </a:r>
          </a:p>
        </p:txBody>
      </p:sp>
      <p:sp>
        <p:nvSpPr>
          <p:cNvPr id="17428" name="Text Box 29"/>
          <p:cNvSpPr txBox="1">
            <a:spLocks noChangeArrowheads="1"/>
          </p:cNvSpPr>
          <p:nvPr/>
        </p:nvSpPr>
        <p:spPr bwMode="auto">
          <a:xfrm>
            <a:off x="4805363" y="2595563"/>
            <a:ext cx="4254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solidFill>
                  <a:schemeClr val="accent2"/>
                </a:solidFill>
              </a:rPr>
              <a:t>b‘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E9EC9C7-1EE5-4827-AB79-00D02878CEE9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1843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9859FD44-B6BC-424D-B8D0-9BAA9B2A747E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DE" altLang="de-DE" sz="1000" smtClean="0"/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771525" y="1200150"/>
            <a:ext cx="58880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>
                <a:solidFill>
                  <a:schemeClr val="tx2"/>
                </a:solidFill>
              </a:rPr>
              <a:t>Aortic Valve Repair - Difficulties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3200">
              <a:solidFill>
                <a:schemeClr val="tx2"/>
              </a:solidFill>
            </a:endParaRPr>
          </a:p>
        </p:txBody>
      </p:sp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5926138" y="2316163"/>
            <a:ext cx="3038475" cy="2409825"/>
            <a:chOff x="3680" y="1773"/>
            <a:chExt cx="1914" cy="1518"/>
          </a:xfrm>
        </p:grpSpPr>
        <p:pic>
          <p:nvPicPr>
            <p:cNvPr id="18447" name="Picture 6" descr="0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1773"/>
              <a:ext cx="1914" cy="151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9959" name="Oval 7"/>
            <p:cNvSpPr>
              <a:spLocks noChangeArrowheads="1"/>
            </p:cNvSpPr>
            <p:nvPr/>
          </p:nvSpPr>
          <p:spPr bwMode="auto">
            <a:xfrm rot="-226692">
              <a:off x="3856" y="1990"/>
              <a:ext cx="1432" cy="4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9960" name="Oval 8"/>
            <p:cNvSpPr>
              <a:spLocks noChangeArrowheads="1"/>
            </p:cNvSpPr>
            <p:nvPr/>
          </p:nvSpPr>
          <p:spPr bwMode="auto">
            <a:xfrm rot="-226692">
              <a:off x="3880" y="2664"/>
              <a:ext cx="1432" cy="4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011863" y="3467100"/>
            <a:ext cx="3038475" cy="2409825"/>
            <a:chOff x="3706" y="1670"/>
            <a:chExt cx="1914" cy="1518"/>
          </a:xfrm>
        </p:grpSpPr>
        <p:pic>
          <p:nvPicPr>
            <p:cNvPr id="18445" name="Picture 10" descr="0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" y="1670"/>
              <a:ext cx="1914" cy="151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9963" name="Freeform 11"/>
            <p:cNvSpPr>
              <a:spLocks/>
            </p:cNvSpPr>
            <p:nvPr/>
          </p:nvSpPr>
          <p:spPr bwMode="auto">
            <a:xfrm>
              <a:off x="3948" y="1912"/>
              <a:ext cx="1396" cy="1029"/>
            </a:xfrm>
            <a:custGeom>
              <a:avLst/>
              <a:gdLst/>
              <a:ahLst/>
              <a:cxnLst>
                <a:cxn ang="0">
                  <a:pos x="52" y="144"/>
                </a:cxn>
                <a:cxn ang="0">
                  <a:pos x="4" y="400"/>
                </a:cxn>
                <a:cxn ang="0">
                  <a:pos x="76" y="800"/>
                </a:cxn>
                <a:cxn ang="0">
                  <a:pos x="244" y="984"/>
                </a:cxn>
                <a:cxn ang="0">
                  <a:pos x="316" y="1016"/>
                </a:cxn>
                <a:cxn ang="0">
                  <a:pos x="420" y="1000"/>
                </a:cxn>
                <a:cxn ang="0">
                  <a:pos x="612" y="840"/>
                </a:cxn>
                <a:cxn ang="0">
                  <a:pos x="788" y="576"/>
                </a:cxn>
                <a:cxn ang="0">
                  <a:pos x="892" y="336"/>
                </a:cxn>
                <a:cxn ang="0">
                  <a:pos x="940" y="512"/>
                </a:cxn>
                <a:cxn ang="0">
                  <a:pos x="1108" y="720"/>
                </a:cxn>
                <a:cxn ang="0">
                  <a:pos x="1340" y="864"/>
                </a:cxn>
                <a:cxn ang="0">
                  <a:pos x="1396" y="840"/>
                </a:cxn>
                <a:cxn ang="0">
                  <a:pos x="1340" y="648"/>
                </a:cxn>
                <a:cxn ang="0">
                  <a:pos x="1092" y="280"/>
                </a:cxn>
                <a:cxn ang="0">
                  <a:pos x="900" y="0"/>
                </a:cxn>
              </a:cxnLst>
              <a:rect l="0" t="0" r="r" b="b"/>
              <a:pathLst>
                <a:path w="1396" h="1029">
                  <a:moveTo>
                    <a:pt x="52" y="144"/>
                  </a:moveTo>
                  <a:cubicBezTo>
                    <a:pt x="26" y="217"/>
                    <a:pt x="0" y="291"/>
                    <a:pt x="4" y="400"/>
                  </a:cubicBezTo>
                  <a:cubicBezTo>
                    <a:pt x="8" y="509"/>
                    <a:pt x="36" y="703"/>
                    <a:pt x="76" y="800"/>
                  </a:cubicBezTo>
                  <a:cubicBezTo>
                    <a:pt x="116" y="897"/>
                    <a:pt x="204" y="948"/>
                    <a:pt x="244" y="984"/>
                  </a:cubicBezTo>
                  <a:cubicBezTo>
                    <a:pt x="284" y="1020"/>
                    <a:pt x="287" y="1013"/>
                    <a:pt x="316" y="1016"/>
                  </a:cubicBezTo>
                  <a:cubicBezTo>
                    <a:pt x="345" y="1019"/>
                    <a:pt x="371" y="1029"/>
                    <a:pt x="420" y="1000"/>
                  </a:cubicBezTo>
                  <a:cubicBezTo>
                    <a:pt x="469" y="971"/>
                    <a:pt x="551" y="911"/>
                    <a:pt x="612" y="840"/>
                  </a:cubicBezTo>
                  <a:cubicBezTo>
                    <a:pt x="673" y="769"/>
                    <a:pt x="741" y="660"/>
                    <a:pt x="788" y="576"/>
                  </a:cubicBezTo>
                  <a:cubicBezTo>
                    <a:pt x="835" y="492"/>
                    <a:pt x="867" y="347"/>
                    <a:pt x="892" y="336"/>
                  </a:cubicBezTo>
                  <a:cubicBezTo>
                    <a:pt x="917" y="325"/>
                    <a:pt x="904" y="448"/>
                    <a:pt x="940" y="512"/>
                  </a:cubicBezTo>
                  <a:cubicBezTo>
                    <a:pt x="976" y="576"/>
                    <a:pt x="1041" y="661"/>
                    <a:pt x="1108" y="720"/>
                  </a:cubicBezTo>
                  <a:cubicBezTo>
                    <a:pt x="1175" y="779"/>
                    <a:pt x="1292" y="844"/>
                    <a:pt x="1340" y="864"/>
                  </a:cubicBezTo>
                  <a:cubicBezTo>
                    <a:pt x="1388" y="884"/>
                    <a:pt x="1396" y="876"/>
                    <a:pt x="1396" y="840"/>
                  </a:cubicBezTo>
                  <a:cubicBezTo>
                    <a:pt x="1396" y="804"/>
                    <a:pt x="1391" y="741"/>
                    <a:pt x="1340" y="648"/>
                  </a:cubicBezTo>
                  <a:cubicBezTo>
                    <a:pt x="1289" y="555"/>
                    <a:pt x="1165" y="388"/>
                    <a:pt x="1092" y="280"/>
                  </a:cubicBezTo>
                  <a:cubicBezTo>
                    <a:pt x="1019" y="172"/>
                    <a:pt x="932" y="47"/>
                    <a:pt x="90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439" name="Rectangle 23"/>
          <p:cNvSpPr>
            <a:spLocks noChangeArrowheads="1"/>
          </p:cNvSpPr>
          <p:nvPr/>
        </p:nvSpPr>
        <p:spPr bwMode="auto">
          <a:xfrm>
            <a:off x="342900" y="2794000"/>
            <a:ext cx="5175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Dimensions- of aortic root/(ring)</a:t>
            </a:r>
          </a:p>
        </p:txBody>
      </p:sp>
      <p:grpSp>
        <p:nvGrpSpPr>
          <p:cNvPr id="18440" name="Group 24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18441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42" name="Group 26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8443" name="Rectangle 27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18444" name="Picture 28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lan illustrato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6792" r="15102" b="24207"/>
          <a:stretch>
            <a:fillRect/>
          </a:stretch>
        </p:blipFill>
        <p:spPr bwMode="auto">
          <a:xfrm>
            <a:off x="1098550" y="1574800"/>
            <a:ext cx="6483350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11"/>
          <p:cNvSpPr txBox="1">
            <a:spLocks noChangeArrowheads="1"/>
          </p:cNvSpPr>
          <p:nvPr/>
        </p:nvSpPr>
        <p:spPr bwMode="auto">
          <a:xfrm>
            <a:off x="1631950" y="3698875"/>
            <a:ext cx="1539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rgbClr val="FFCC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rgbClr val="FFCC00"/>
              </a:solidFill>
              <a:cs typeface="Arial" charset="0"/>
            </a:endParaRPr>
          </a:p>
        </p:txBody>
      </p:sp>
      <p:sp>
        <p:nvSpPr>
          <p:cNvPr id="19460" name="ZoneTexte 1"/>
          <p:cNvSpPr txBox="1">
            <a:spLocks noChangeArrowheads="1"/>
          </p:cNvSpPr>
          <p:nvPr/>
        </p:nvSpPr>
        <p:spPr bwMode="auto">
          <a:xfrm>
            <a:off x="1676400" y="2917825"/>
            <a:ext cx="37306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de-DE" sz="2800" b="1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19461" name="ZoneTexte 25"/>
          <p:cNvSpPr txBox="1">
            <a:spLocks noChangeArrowheads="1"/>
          </p:cNvSpPr>
          <p:nvPr/>
        </p:nvSpPr>
        <p:spPr bwMode="auto">
          <a:xfrm>
            <a:off x="4049713" y="2468563"/>
            <a:ext cx="59055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de-DE" sz="2800" b="1">
                <a:solidFill>
                  <a:srgbClr val="000000"/>
                </a:solidFill>
              </a:rPr>
              <a:t>NC</a:t>
            </a:r>
          </a:p>
        </p:txBody>
      </p:sp>
      <p:sp>
        <p:nvSpPr>
          <p:cNvPr id="19462" name="ZoneTexte 26"/>
          <p:cNvSpPr txBox="1">
            <a:spLocks noChangeArrowheads="1"/>
          </p:cNvSpPr>
          <p:nvPr/>
        </p:nvSpPr>
        <p:spPr bwMode="auto">
          <a:xfrm>
            <a:off x="6588125" y="2468563"/>
            <a:ext cx="3397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de-DE" sz="2800" b="1">
                <a:solidFill>
                  <a:srgbClr val="000000"/>
                </a:solidFill>
              </a:rPr>
              <a:t>L</a:t>
            </a:r>
          </a:p>
        </p:txBody>
      </p:sp>
      <p:pic>
        <p:nvPicPr>
          <p:cNvPr id="19463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11510" r="22060" b="8211"/>
          <a:stretch>
            <a:fillRect/>
          </a:stretch>
        </p:blipFill>
        <p:spPr bwMode="auto">
          <a:xfrm>
            <a:off x="6757988" y="3857625"/>
            <a:ext cx="2000250" cy="200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Textfeld 1"/>
          <p:cNvSpPr txBox="1">
            <a:spLocks noChangeArrowheads="1"/>
          </p:cNvSpPr>
          <p:nvPr/>
        </p:nvSpPr>
        <p:spPr bwMode="auto">
          <a:xfrm>
            <a:off x="4637088" y="6092825"/>
            <a:ext cx="2455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Courtesy of E. Lansac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7C2A3C6-8767-4CFA-8E0B-FAF16021AD1D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2048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C0D7923-853E-4C19-9C2A-0569CCEB21E4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DE" altLang="de-DE" sz="1000" smtClean="0"/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771525" y="1200150"/>
            <a:ext cx="58880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>
                <a:solidFill>
                  <a:schemeClr val="tx2"/>
                </a:solidFill>
              </a:rPr>
              <a:t>Aortic Valve Repair - Difficulties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3200">
              <a:solidFill>
                <a:schemeClr val="tx2"/>
              </a:solidFill>
            </a:endParaRPr>
          </a:p>
        </p:txBody>
      </p:sp>
      <p:grpSp>
        <p:nvGrpSpPr>
          <p:cNvPr id="20485" name="Group 13"/>
          <p:cNvGrpSpPr>
            <a:grpSpLocks/>
          </p:cNvGrpSpPr>
          <p:nvPr/>
        </p:nvGrpSpPr>
        <p:grpSpPr bwMode="auto">
          <a:xfrm>
            <a:off x="6084888" y="2997200"/>
            <a:ext cx="3038475" cy="2409825"/>
            <a:chOff x="1202" y="2302"/>
            <a:chExt cx="1914" cy="1518"/>
          </a:xfrm>
        </p:grpSpPr>
        <p:grpSp>
          <p:nvGrpSpPr>
            <p:cNvPr id="20494" name="Group 14"/>
            <p:cNvGrpSpPr>
              <a:grpSpLocks/>
            </p:cNvGrpSpPr>
            <p:nvPr/>
          </p:nvGrpSpPr>
          <p:grpSpPr bwMode="auto">
            <a:xfrm>
              <a:off x="1202" y="2302"/>
              <a:ext cx="1914" cy="1518"/>
              <a:chOff x="1202" y="2302"/>
              <a:chExt cx="1914" cy="1518"/>
            </a:xfrm>
          </p:grpSpPr>
          <p:pic>
            <p:nvPicPr>
              <p:cNvPr id="20499" name="Picture 15" descr="09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2" y="2302"/>
                <a:ext cx="1914" cy="1518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9968" name="Freeform 16"/>
              <p:cNvSpPr>
                <a:spLocks/>
              </p:cNvSpPr>
              <p:nvPr/>
            </p:nvSpPr>
            <p:spPr bwMode="auto">
              <a:xfrm>
                <a:off x="1444" y="2544"/>
                <a:ext cx="1396" cy="1029"/>
              </a:xfrm>
              <a:custGeom>
                <a:avLst/>
                <a:gdLst/>
                <a:ahLst/>
                <a:cxnLst>
                  <a:cxn ang="0">
                    <a:pos x="52" y="144"/>
                  </a:cxn>
                  <a:cxn ang="0">
                    <a:pos x="4" y="400"/>
                  </a:cxn>
                  <a:cxn ang="0">
                    <a:pos x="76" y="800"/>
                  </a:cxn>
                  <a:cxn ang="0">
                    <a:pos x="244" y="984"/>
                  </a:cxn>
                  <a:cxn ang="0">
                    <a:pos x="316" y="1016"/>
                  </a:cxn>
                  <a:cxn ang="0">
                    <a:pos x="420" y="1000"/>
                  </a:cxn>
                  <a:cxn ang="0">
                    <a:pos x="612" y="840"/>
                  </a:cxn>
                  <a:cxn ang="0">
                    <a:pos x="788" y="576"/>
                  </a:cxn>
                  <a:cxn ang="0">
                    <a:pos x="892" y="336"/>
                  </a:cxn>
                  <a:cxn ang="0">
                    <a:pos x="940" y="512"/>
                  </a:cxn>
                  <a:cxn ang="0">
                    <a:pos x="1108" y="720"/>
                  </a:cxn>
                  <a:cxn ang="0">
                    <a:pos x="1340" y="864"/>
                  </a:cxn>
                  <a:cxn ang="0">
                    <a:pos x="1396" y="840"/>
                  </a:cxn>
                  <a:cxn ang="0">
                    <a:pos x="1340" y="648"/>
                  </a:cxn>
                  <a:cxn ang="0">
                    <a:pos x="1092" y="280"/>
                  </a:cxn>
                  <a:cxn ang="0">
                    <a:pos x="900" y="0"/>
                  </a:cxn>
                </a:cxnLst>
                <a:rect l="0" t="0" r="r" b="b"/>
                <a:pathLst>
                  <a:path w="1396" h="1029">
                    <a:moveTo>
                      <a:pt x="52" y="144"/>
                    </a:moveTo>
                    <a:cubicBezTo>
                      <a:pt x="26" y="217"/>
                      <a:pt x="0" y="291"/>
                      <a:pt x="4" y="400"/>
                    </a:cubicBezTo>
                    <a:cubicBezTo>
                      <a:pt x="8" y="509"/>
                      <a:pt x="36" y="703"/>
                      <a:pt x="76" y="800"/>
                    </a:cubicBezTo>
                    <a:cubicBezTo>
                      <a:pt x="116" y="897"/>
                      <a:pt x="204" y="948"/>
                      <a:pt x="244" y="984"/>
                    </a:cubicBezTo>
                    <a:cubicBezTo>
                      <a:pt x="284" y="1020"/>
                      <a:pt x="287" y="1013"/>
                      <a:pt x="316" y="1016"/>
                    </a:cubicBezTo>
                    <a:cubicBezTo>
                      <a:pt x="345" y="1019"/>
                      <a:pt x="371" y="1029"/>
                      <a:pt x="420" y="1000"/>
                    </a:cubicBezTo>
                    <a:cubicBezTo>
                      <a:pt x="469" y="971"/>
                      <a:pt x="551" y="911"/>
                      <a:pt x="612" y="840"/>
                    </a:cubicBezTo>
                    <a:cubicBezTo>
                      <a:pt x="673" y="769"/>
                      <a:pt x="741" y="660"/>
                      <a:pt x="788" y="576"/>
                    </a:cubicBezTo>
                    <a:cubicBezTo>
                      <a:pt x="835" y="492"/>
                      <a:pt x="867" y="347"/>
                      <a:pt x="892" y="336"/>
                    </a:cubicBezTo>
                    <a:cubicBezTo>
                      <a:pt x="917" y="325"/>
                      <a:pt x="904" y="448"/>
                      <a:pt x="940" y="512"/>
                    </a:cubicBezTo>
                    <a:cubicBezTo>
                      <a:pt x="976" y="576"/>
                      <a:pt x="1041" y="661"/>
                      <a:pt x="1108" y="720"/>
                    </a:cubicBezTo>
                    <a:cubicBezTo>
                      <a:pt x="1175" y="779"/>
                      <a:pt x="1292" y="844"/>
                      <a:pt x="1340" y="864"/>
                    </a:cubicBezTo>
                    <a:cubicBezTo>
                      <a:pt x="1388" y="884"/>
                      <a:pt x="1396" y="876"/>
                      <a:pt x="1396" y="840"/>
                    </a:cubicBezTo>
                    <a:cubicBezTo>
                      <a:pt x="1396" y="804"/>
                      <a:pt x="1391" y="741"/>
                      <a:pt x="1340" y="648"/>
                    </a:cubicBezTo>
                    <a:cubicBezTo>
                      <a:pt x="1289" y="555"/>
                      <a:pt x="1165" y="388"/>
                      <a:pt x="1092" y="280"/>
                    </a:cubicBezTo>
                    <a:cubicBezTo>
                      <a:pt x="1019" y="172"/>
                      <a:pt x="932" y="47"/>
                      <a:pt x="900" y="0"/>
                    </a:cubicBezTo>
                  </a:path>
                </a:pathLst>
              </a:custGeom>
              <a:noFill/>
              <a:ln w="38100" cmpd="sng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09969" name="Freeform 17"/>
            <p:cNvSpPr>
              <a:spLocks/>
            </p:cNvSpPr>
            <p:nvPr/>
          </p:nvSpPr>
          <p:spPr bwMode="auto">
            <a:xfrm>
              <a:off x="1520" y="2688"/>
              <a:ext cx="800" cy="3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8" y="184"/>
                </a:cxn>
                <a:cxn ang="0">
                  <a:pos x="472" y="312"/>
                </a:cxn>
                <a:cxn ang="0">
                  <a:pos x="568" y="344"/>
                </a:cxn>
                <a:cxn ang="0">
                  <a:pos x="688" y="304"/>
                </a:cxn>
                <a:cxn ang="0">
                  <a:pos x="800" y="200"/>
                </a:cxn>
              </a:cxnLst>
              <a:rect l="0" t="0" r="r" b="b"/>
              <a:pathLst>
                <a:path w="800" h="345">
                  <a:moveTo>
                    <a:pt x="0" y="0"/>
                  </a:moveTo>
                  <a:cubicBezTo>
                    <a:pt x="85" y="66"/>
                    <a:pt x="170" y="132"/>
                    <a:pt x="248" y="184"/>
                  </a:cubicBezTo>
                  <a:cubicBezTo>
                    <a:pt x="326" y="236"/>
                    <a:pt x="419" y="285"/>
                    <a:pt x="472" y="312"/>
                  </a:cubicBezTo>
                  <a:cubicBezTo>
                    <a:pt x="525" y="339"/>
                    <a:pt x="532" y="345"/>
                    <a:pt x="568" y="344"/>
                  </a:cubicBezTo>
                  <a:cubicBezTo>
                    <a:pt x="604" y="343"/>
                    <a:pt x="649" y="328"/>
                    <a:pt x="688" y="304"/>
                  </a:cubicBezTo>
                  <a:cubicBezTo>
                    <a:pt x="727" y="280"/>
                    <a:pt x="783" y="216"/>
                    <a:pt x="800" y="20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9970" name="Line 18"/>
            <p:cNvSpPr>
              <a:spLocks noChangeShapeType="1"/>
            </p:cNvSpPr>
            <p:nvPr/>
          </p:nvSpPr>
          <p:spPr bwMode="auto">
            <a:xfrm flipV="1">
              <a:off x="1736" y="3040"/>
              <a:ext cx="304" cy="5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9971" name="Freeform 19"/>
            <p:cNvSpPr>
              <a:spLocks/>
            </p:cNvSpPr>
            <p:nvPr/>
          </p:nvSpPr>
          <p:spPr bwMode="auto">
            <a:xfrm>
              <a:off x="1384" y="2664"/>
              <a:ext cx="952" cy="315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64" y="32"/>
                </a:cxn>
                <a:cxn ang="0">
                  <a:pos x="0" y="88"/>
                </a:cxn>
                <a:cxn ang="0">
                  <a:pos x="64" y="152"/>
                </a:cxn>
                <a:cxn ang="0">
                  <a:pos x="160" y="216"/>
                </a:cxn>
                <a:cxn ang="0">
                  <a:pos x="344" y="296"/>
                </a:cxn>
                <a:cxn ang="0">
                  <a:pos x="544" y="312"/>
                </a:cxn>
                <a:cxn ang="0">
                  <a:pos x="696" y="312"/>
                </a:cxn>
                <a:cxn ang="0">
                  <a:pos x="848" y="296"/>
                </a:cxn>
                <a:cxn ang="0">
                  <a:pos x="912" y="256"/>
                </a:cxn>
                <a:cxn ang="0">
                  <a:pos x="952" y="224"/>
                </a:cxn>
              </a:cxnLst>
              <a:rect l="0" t="0" r="r" b="b"/>
              <a:pathLst>
                <a:path w="952" h="315">
                  <a:moveTo>
                    <a:pt x="128" y="0"/>
                  </a:moveTo>
                  <a:cubicBezTo>
                    <a:pt x="106" y="8"/>
                    <a:pt x="85" y="17"/>
                    <a:pt x="64" y="32"/>
                  </a:cubicBezTo>
                  <a:cubicBezTo>
                    <a:pt x="43" y="47"/>
                    <a:pt x="0" y="68"/>
                    <a:pt x="0" y="88"/>
                  </a:cubicBezTo>
                  <a:cubicBezTo>
                    <a:pt x="0" y="108"/>
                    <a:pt x="37" y="131"/>
                    <a:pt x="64" y="152"/>
                  </a:cubicBezTo>
                  <a:cubicBezTo>
                    <a:pt x="91" y="173"/>
                    <a:pt x="114" y="192"/>
                    <a:pt x="160" y="216"/>
                  </a:cubicBezTo>
                  <a:cubicBezTo>
                    <a:pt x="206" y="240"/>
                    <a:pt x="280" y="280"/>
                    <a:pt x="344" y="296"/>
                  </a:cubicBezTo>
                  <a:cubicBezTo>
                    <a:pt x="408" y="312"/>
                    <a:pt x="485" y="309"/>
                    <a:pt x="544" y="312"/>
                  </a:cubicBezTo>
                  <a:cubicBezTo>
                    <a:pt x="603" y="315"/>
                    <a:pt x="645" y="315"/>
                    <a:pt x="696" y="312"/>
                  </a:cubicBezTo>
                  <a:cubicBezTo>
                    <a:pt x="747" y="309"/>
                    <a:pt x="812" y="305"/>
                    <a:pt x="848" y="296"/>
                  </a:cubicBezTo>
                  <a:cubicBezTo>
                    <a:pt x="884" y="287"/>
                    <a:pt x="895" y="268"/>
                    <a:pt x="912" y="256"/>
                  </a:cubicBezTo>
                  <a:cubicBezTo>
                    <a:pt x="929" y="244"/>
                    <a:pt x="945" y="229"/>
                    <a:pt x="952" y="224"/>
                  </a:cubicBezTo>
                </a:path>
              </a:pathLst>
            </a:custGeom>
            <a:noFill/>
            <a:ln w="19050" cap="flat" cmpd="sng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9972" name="Line 20"/>
            <p:cNvSpPr>
              <a:spLocks noChangeShapeType="1"/>
            </p:cNvSpPr>
            <p:nvPr/>
          </p:nvSpPr>
          <p:spPr bwMode="auto">
            <a:xfrm>
              <a:off x="1504" y="2672"/>
              <a:ext cx="816" cy="2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09973" name="Rectangle 21"/>
          <p:cNvSpPr>
            <a:spLocks noChangeArrowheads="1"/>
          </p:cNvSpPr>
          <p:nvPr/>
        </p:nvSpPr>
        <p:spPr bwMode="auto">
          <a:xfrm>
            <a:off x="368300" y="4394200"/>
            <a:ext cx="3192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Vision from outflow</a:t>
            </a:r>
          </a:p>
        </p:txBody>
      </p:sp>
      <p:sp>
        <p:nvSpPr>
          <p:cNvPr id="20487" name="Rectangle 22"/>
          <p:cNvSpPr>
            <a:spLocks noChangeArrowheads="1"/>
          </p:cNvSpPr>
          <p:nvPr/>
        </p:nvSpPr>
        <p:spPr bwMode="auto">
          <a:xfrm>
            <a:off x="338138" y="3589338"/>
            <a:ext cx="54721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Configuration/coaptation of cusps</a:t>
            </a:r>
          </a:p>
        </p:txBody>
      </p:sp>
      <p:grpSp>
        <p:nvGrpSpPr>
          <p:cNvPr id="20488" name="Group 24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20490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491" name="Group 26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0492" name="Rectangle 27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20493" name="Picture 28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7451725" y="1527175"/>
            <a:ext cx="25400" cy="11811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ECA4BDA1-8935-4281-AF68-FC12692732AB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2150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712A2C6-AE22-4B22-A6AB-C378EA9AF800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de-DE" altLang="de-DE" sz="1000" smtClean="0"/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71525" y="1200150"/>
            <a:ext cx="58880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>
                <a:solidFill>
                  <a:schemeClr val="tx2"/>
                </a:solidFill>
              </a:rPr>
              <a:t>Aortic Valve Repair - Difficulties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3200">
              <a:solidFill>
                <a:schemeClr val="tx2"/>
              </a:solidFill>
            </a:endParaRP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38100" y="2847975"/>
            <a:ext cx="59451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Geometry altered by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  non-pressurized state </a:t>
            </a:r>
          </a:p>
        </p:txBody>
      </p:sp>
      <p:grpSp>
        <p:nvGrpSpPr>
          <p:cNvPr id="21510" name="Group 24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21518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19" name="Group 26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1520" name="Rectangle 27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21521" name="Picture 28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511" name="Gruppieren 2"/>
          <p:cNvGrpSpPr>
            <a:grpSpLocks/>
          </p:cNvGrpSpPr>
          <p:nvPr/>
        </p:nvGrpSpPr>
        <p:grpSpPr bwMode="auto">
          <a:xfrm>
            <a:off x="4406900" y="2460625"/>
            <a:ext cx="3478213" cy="3521075"/>
            <a:chOff x="4406900" y="2460625"/>
            <a:chExt cx="3478213" cy="3521075"/>
          </a:xfrm>
        </p:grpSpPr>
        <p:pic>
          <p:nvPicPr>
            <p:cNvPr id="21512" name="Picture 6" descr="09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3571875"/>
              <a:ext cx="3038475" cy="2409825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9971" name="Freeform 19"/>
            <p:cNvSpPr>
              <a:spLocks/>
            </p:cNvSpPr>
            <p:nvPr/>
          </p:nvSpPr>
          <p:spPr bwMode="auto">
            <a:xfrm>
              <a:off x="6373813" y="3571875"/>
              <a:ext cx="1511300" cy="50006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64" y="32"/>
                </a:cxn>
                <a:cxn ang="0">
                  <a:pos x="0" y="88"/>
                </a:cxn>
                <a:cxn ang="0">
                  <a:pos x="64" y="152"/>
                </a:cxn>
                <a:cxn ang="0">
                  <a:pos x="160" y="216"/>
                </a:cxn>
                <a:cxn ang="0">
                  <a:pos x="344" y="296"/>
                </a:cxn>
                <a:cxn ang="0">
                  <a:pos x="544" y="312"/>
                </a:cxn>
                <a:cxn ang="0">
                  <a:pos x="696" y="312"/>
                </a:cxn>
                <a:cxn ang="0">
                  <a:pos x="848" y="296"/>
                </a:cxn>
                <a:cxn ang="0">
                  <a:pos x="912" y="256"/>
                </a:cxn>
                <a:cxn ang="0">
                  <a:pos x="952" y="224"/>
                </a:cxn>
              </a:cxnLst>
              <a:rect l="0" t="0" r="r" b="b"/>
              <a:pathLst>
                <a:path w="952" h="315">
                  <a:moveTo>
                    <a:pt x="128" y="0"/>
                  </a:moveTo>
                  <a:cubicBezTo>
                    <a:pt x="106" y="8"/>
                    <a:pt x="85" y="17"/>
                    <a:pt x="64" y="32"/>
                  </a:cubicBezTo>
                  <a:cubicBezTo>
                    <a:pt x="43" y="47"/>
                    <a:pt x="0" y="68"/>
                    <a:pt x="0" y="88"/>
                  </a:cubicBezTo>
                  <a:cubicBezTo>
                    <a:pt x="0" y="108"/>
                    <a:pt x="37" y="131"/>
                    <a:pt x="64" y="152"/>
                  </a:cubicBezTo>
                  <a:cubicBezTo>
                    <a:pt x="91" y="173"/>
                    <a:pt x="114" y="192"/>
                    <a:pt x="160" y="216"/>
                  </a:cubicBezTo>
                  <a:cubicBezTo>
                    <a:pt x="206" y="240"/>
                    <a:pt x="280" y="280"/>
                    <a:pt x="344" y="296"/>
                  </a:cubicBezTo>
                  <a:cubicBezTo>
                    <a:pt x="408" y="312"/>
                    <a:pt x="485" y="309"/>
                    <a:pt x="544" y="312"/>
                  </a:cubicBezTo>
                  <a:cubicBezTo>
                    <a:pt x="603" y="315"/>
                    <a:pt x="645" y="315"/>
                    <a:pt x="696" y="312"/>
                  </a:cubicBezTo>
                  <a:cubicBezTo>
                    <a:pt x="747" y="309"/>
                    <a:pt x="812" y="305"/>
                    <a:pt x="848" y="296"/>
                  </a:cubicBezTo>
                  <a:cubicBezTo>
                    <a:pt x="884" y="287"/>
                    <a:pt x="895" y="268"/>
                    <a:pt x="912" y="256"/>
                  </a:cubicBezTo>
                  <a:cubicBezTo>
                    <a:pt x="929" y="244"/>
                    <a:pt x="945" y="229"/>
                    <a:pt x="952" y="224"/>
                  </a:cubicBezTo>
                </a:path>
              </a:pathLst>
            </a:custGeom>
            <a:noFill/>
            <a:ln w="19050" cap="flat" cmpd="sng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Pfeil nach unten 1"/>
            <p:cNvSpPr/>
            <p:nvPr/>
          </p:nvSpPr>
          <p:spPr>
            <a:xfrm>
              <a:off x="5651500" y="2460625"/>
              <a:ext cx="447675" cy="11842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8" name="Pfeil nach unten 27"/>
            <p:cNvSpPr/>
            <p:nvPr/>
          </p:nvSpPr>
          <p:spPr>
            <a:xfrm rot="6726883">
              <a:off x="5114926" y="3843337"/>
              <a:ext cx="171450" cy="5619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9" name="Pfeil nach unten 28"/>
            <p:cNvSpPr/>
            <p:nvPr/>
          </p:nvSpPr>
          <p:spPr>
            <a:xfrm rot="1202992">
              <a:off x="5111750" y="4356100"/>
              <a:ext cx="371475" cy="5619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" name="Pfeil nach unten 29"/>
            <p:cNvSpPr/>
            <p:nvPr/>
          </p:nvSpPr>
          <p:spPr>
            <a:xfrm rot="17854928">
              <a:off x="5783263" y="4148138"/>
              <a:ext cx="212725" cy="5619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5A90601-3127-426E-B675-307268C477C5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409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558759EE-7551-4CBB-A92E-1ED57F9B9E17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DE" altLang="de-DE" sz="1000" smtClean="0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0" t="36418" r="32295" b="10524"/>
          <a:stretch>
            <a:fillRect/>
          </a:stretch>
        </p:blipFill>
        <p:spPr bwMode="auto">
          <a:xfrm>
            <a:off x="3797300" y="1778000"/>
            <a:ext cx="4762500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5040313" y="4378325"/>
            <a:ext cx="434975" cy="404813"/>
          </a:xfrm>
          <a:prstGeom prst="star4">
            <a:avLst>
              <a:gd name="adj" fmla="val 12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4102" name="Oval 4"/>
          <p:cNvSpPr>
            <a:spLocks noChangeArrowheads="1"/>
          </p:cNvSpPr>
          <p:nvPr/>
        </p:nvSpPr>
        <p:spPr bwMode="auto">
          <a:xfrm>
            <a:off x="5549900" y="2495550"/>
            <a:ext cx="958850" cy="284163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pic>
        <p:nvPicPr>
          <p:cNvPr id="4103" name="Picture 5" descr="16-0061_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03225"/>
            <a:ext cx="33337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Hombur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1011238"/>
            <a:ext cx="44751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02_12_Saarla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62163"/>
            <a:ext cx="42957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16-0039_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2771775"/>
            <a:ext cx="36131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fotoreportage-riesling-mosel-we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3967163"/>
            <a:ext cx="3814762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0401-099 Luftbild Klinikum 2006 - RB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595438"/>
            <a:ext cx="5400675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F26BF78-AAF8-483A-B564-54B6C0A1D30C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2253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2A9B9B3-835B-4E0C-8840-A5ECB64982AF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de-DE" altLang="de-DE" sz="1000" smtClean="0"/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3502025" y="1409700"/>
            <a:ext cx="2063750" cy="641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600">
                <a:solidFill>
                  <a:schemeClr val="tx2"/>
                </a:solidFill>
              </a:rPr>
              <a:t>Solutions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1204913" y="2406650"/>
            <a:ext cx="70500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Geometry altered by non-pressurized state! </a:t>
            </a:r>
          </a:p>
        </p:txBody>
      </p:sp>
      <p:sp>
        <p:nvSpPr>
          <p:cNvPr id="22534" name="Text Box 24"/>
          <p:cNvSpPr txBox="1">
            <a:spLocks noChangeArrowheads="1"/>
          </p:cNvSpPr>
          <p:nvPr/>
        </p:nvSpPr>
        <p:spPr bwMode="auto">
          <a:xfrm>
            <a:off x="4297363" y="3106738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Stay sutures!</a:t>
            </a:r>
          </a:p>
        </p:txBody>
      </p:sp>
      <p:pic>
        <p:nvPicPr>
          <p:cNvPr id="22535" name="Picture 26" descr="Häring Ralph-Patric 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1" t="945" r="9613" b="19037"/>
          <a:stretch>
            <a:fillRect/>
          </a:stretch>
        </p:blipFill>
        <p:spPr bwMode="auto">
          <a:xfrm>
            <a:off x="3933825" y="3865563"/>
            <a:ext cx="351948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71" name="Oval 27"/>
          <p:cNvSpPr>
            <a:spLocks noChangeArrowheads="1"/>
          </p:cNvSpPr>
          <p:nvPr/>
        </p:nvSpPr>
        <p:spPr bwMode="auto">
          <a:xfrm rot="230981">
            <a:off x="6303963" y="5362575"/>
            <a:ext cx="1746250" cy="593725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8172" name="Oval 28"/>
          <p:cNvSpPr>
            <a:spLocks noChangeArrowheads="1"/>
          </p:cNvSpPr>
          <p:nvPr/>
        </p:nvSpPr>
        <p:spPr bwMode="auto">
          <a:xfrm rot="-826441">
            <a:off x="4835525" y="3659188"/>
            <a:ext cx="415925" cy="9652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8173" name="Oval 29"/>
          <p:cNvSpPr>
            <a:spLocks noChangeArrowheads="1"/>
          </p:cNvSpPr>
          <p:nvPr/>
        </p:nvSpPr>
        <p:spPr bwMode="auto">
          <a:xfrm rot="-1924207">
            <a:off x="3697288" y="5840413"/>
            <a:ext cx="1403350" cy="569912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8174" name="Line 30"/>
          <p:cNvSpPr>
            <a:spLocks noChangeShapeType="1"/>
          </p:cNvSpPr>
          <p:nvPr/>
        </p:nvSpPr>
        <p:spPr bwMode="auto">
          <a:xfrm flipV="1">
            <a:off x="3678238" y="5518150"/>
            <a:ext cx="1697037" cy="1014413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8175" name="Line 31"/>
          <p:cNvSpPr>
            <a:spLocks noChangeShapeType="1"/>
          </p:cNvSpPr>
          <p:nvPr/>
        </p:nvSpPr>
        <p:spPr bwMode="auto">
          <a:xfrm>
            <a:off x="5354638" y="5516563"/>
            <a:ext cx="2701925" cy="214312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8176" name="Line 32"/>
          <p:cNvSpPr>
            <a:spLocks noChangeShapeType="1"/>
          </p:cNvSpPr>
          <p:nvPr/>
        </p:nvSpPr>
        <p:spPr bwMode="auto">
          <a:xfrm flipH="1" flipV="1">
            <a:off x="4906963" y="3648075"/>
            <a:ext cx="447675" cy="1858963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542" name="Group 36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22554" name="Picture 3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55" name="Group 38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2556" name="Rectangle 39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22557" name="Picture 4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543" name="Gruppieren 1"/>
          <p:cNvGrpSpPr>
            <a:grpSpLocks/>
          </p:cNvGrpSpPr>
          <p:nvPr/>
        </p:nvGrpSpPr>
        <p:grpSpPr bwMode="auto">
          <a:xfrm>
            <a:off x="395288" y="3560763"/>
            <a:ext cx="2768600" cy="2195512"/>
            <a:chOff x="395288" y="3560763"/>
            <a:chExt cx="2768600" cy="2195512"/>
          </a:xfrm>
        </p:grpSpPr>
        <p:grpSp>
          <p:nvGrpSpPr>
            <p:cNvPr id="22544" name="Group 13"/>
            <p:cNvGrpSpPr>
              <a:grpSpLocks/>
            </p:cNvGrpSpPr>
            <p:nvPr/>
          </p:nvGrpSpPr>
          <p:grpSpPr bwMode="auto">
            <a:xfrm>
              <a:off x="395288" y="3648075"/>
              <a:ext cx="2768600" cy="2108200"/>
              <a:chOff x="1202" y="2302"/>
              <a:chExt cx="1914" cy="1518"/>
            </a:xfrm>
          </p:grpSpPr>
          <p:grpSp>
            <p:nvGrpSpPr>
              <p:cNvPr id="22547" name="Group 14"/>
              <p:cNvGrpSpPr>
                <a:grpSpLocks/>
              </p:cNvGrpSpPr>
              <p:nvPr/>
            </p:nvGrpSpPr>
            <p:grpSpPr bwMode="auto">
              <a:xfrm>
                <a:off x="1202" y="2302"/>
                <a:ext cx="1914" cy="1518"/>
                <a:chOff x="1202" y="2302"/>
                <a:chExt cx="1914" cy="1518"/>
              </a:xfrm>
            </p:grpSpPr>
            <p:pic>
              <p:nvPicPr>
                <p:cNvPr id="22552" name="Picture 15" descr="099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2" y="2302"/>
                  <a:ext cx="1914" cy="1518"/>
                </a:xfrm>
                <a:prstGeom prst="rect">
                  <a:avLst/>
                </a:prstGeom>
                <a:no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18160" name="Freeform 16"/>
                <p:cNvSpPr>
                  <a:spLocks/>
                </p:cNvSpPr>
                <p:nvPr/>
              </p:nvSpPr>
              <p:spPr bwMode="auto">
                <a:xfrm>
                  <a:off x="1445" y="2543"/>
                  <a:ext cx="1396" cy="1030"/>
                </a:xfrm>
                <a:custGeom>
                  <a:avLst/>
                  <a:gdLst/>
                  <a:ahLst/>
                  <a:cxnLst>
                    <a:cxn ang="0">
                      <a:pos x="52" y="144"/>
                    </a:cxn>
                    <a:cxn ang="0">
                      <a:pos x="4" y="400"/>
                    </a:cxn>
                    <a:cxn ang="0">
                      <a:pos x="76" y="800"/>
                    </a:cxn>
                    <a:cxn ang="0">
                      <a:pos x="244" y="984"/>
                    </a:cxn>
                    <a:cxn ang="0">
                      <a:pos x="316" y="1016"/>
                    </a:cxn>
                    <a:cxn ang="0">
                      <a:pos x="420" y="1000"/>
                    </a:cxn>
                    <a:cxn ang="0">
                      <a:pos x="612" y="840"/>
                    </a:cxn>
                    <a:cxn ang="0">
                      <a:pos x="788" y="576"/>
                    </a:cxn>
                    <a:cxn ang="0">
                      <a:pos x="892" y="336"/>
                    </a:cxn>
                    <a:cxn ang="0">
                      <a:pos x="940" y="512"/>
                    </a:cxn>
                    <a:cxn ang="0">
                      <a:pos x="1108" y="720"/>
                    </a:cxn>
                    <a:cxn ang="0">
                      <a:pos x="1340" y="864"/>
                    </a:cxn>
                    <a:cxn ang="0">
                      <a:pos x="1396" y="840"/>
                    </a:cxn>
                    <a:cxn ang="0">
                      <a:pos x="1340" y="648"/>
                    </a:cxn>
                    <a:cxn ang="0">
                      <a:pos x="1092" y="280"/>
                    </a:cxn>
                    <a:cxn ang="0">
                      <a:pos x="900" y="0"/>
                    </a:cxn>
                  </a:cxnLst>
                  <a:rect l="0" t="0" r="r" b="b"/>
                  <a:pathLst>
                    <a:path w="1396" h="1029">
                      <a:moveTo>
                        <a:pt x="52" y="144"/>
                      </a:moveTo>
                      <a:cubicBezTo>
                        <a:pt x="26" y="217"/>
                        <a:pt x="0" y="291"/>
                        <a:pt x="4" y="400"/>
                      </a:cubicBezTo>
                      <a:cubicBezTo>
                        <a:pt x="8" y="509"/>
                        <a:pt x="36" y="703"/>
                        <a:pt x="76" y="800"/>
                      </a:cubicBezTo>
                      <a:cubicBezTo>
                        <a:pt x="116" y="897"/>
                        <a:pt x="204" y="948"/>
                        <a:pt x="244" y="984"/>
                      </a:cubicBezTo>
                      <a:cubicBezTo>
                        <a:pt x="284" y="1020"/>
                        <a:pt x="287" y="1013"/>
                        <a:pt x="316" y="1016"/>
                      </a:cubicBezTo>
                      <a:cubicBezTo>
                        <a:pt x="345" y="1019"/>
                        <a:pt x="371" y="1029"/>
                        <a:pt x="420" y="1000"/>
                      </a:cubicBezTo>
                      <a:cubicBezTo>
                        <a:pt x="469" y="971"/>
                        <a:pt x="551" y="911"/>
                        <a:pt x="612" y="840"/>
                      </a:cubicBezTo>
                      <a:cubicBezTo>
                        <a:pt x="673" y="769"/>
                        <a:pt x="741" y="660"/>
                        <a:pt x="788" y="576"/>
                      </a:cubicBezTo>
                      <a:cubicBezTo>
                        <a:pt x="835" y="492"/>
                        <a:pt x="867" y="347"/>
                        <a:pt x="892" y="336"/>
                      </a:cubicBezTo>
                      <a:cubicBezTo>
                        <a:pt x="917" y="325"/>
                        <a:pt x="904" y="448"/>
                        <a:pt x="940" y="512"/>
                      </a:cubicBezTo>
                      <a:cubicBezTo>
                        <a:pt x="976" y="576"/>
                        <a:pt x="1041" y="661"/>
                        <a:pt x="1108" y="720"/>
                      </a:cubicBezTo>
                      <a:cubicBezTo>
                        <a:pt x="1175" y="779"/>
                        <a:pt x="1292" y="844"/>
                        <a:pt x="1340" y="864"/>
                      </a:cubicBezTo>
                      <a:cubicBezTo>
                        <a:pt x="1388" y="884"/>
                        <a:pt x="1396" y="876"/>
                        <a:pt x="1396" y="840"/>
                      </a:cubicBezTo>
                      <a:cubicBezTo>
                        <a:pt x="1396" y="804"/>
                        <a:pt x="1391" y="741"/>
                        <a:pt x="1340" y="648"/>
                      </a:cubicBezTo>
                      <a:cubicBezTo>
                        <a:pt x="1289" y="555"/>
                        <a:pt x="1165" y="388"/>
                        <a:pt x="1092" y="280"/>
                      </a:cubicBezTo>
                      <a:cubicBezTo>
                        <a:pt x="1019" y="172"/>
                        <a:pt x="932" y="47"/>
                        <a:pt x="900" y="0"/>
                      </a:cubicBezTo>
                    </a:path>
                  </a:pathLst>
                </a:custGeom>
                <a:noFill/>
                <a:ln w="38100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it-IT" sz="2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18161" name="Freeform 17"/>
              <p:cNvSpPr>
                <a:spLocks/>
              </p:cNvSpPr>
              <p:nvPr/>
            </p:nvSpPr>
            <p:spPr bwMode="auto">
              <a:xfrm>
                <a:off x="1519" y="2687"/>
                <a:ext cx="800" cy="3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8" y="184"/>
                  </a:cxn>
                  <a:cxn ang="0">
                    <a:pos x="472" y="312"/>
                  </a:cxn>
                  <a:cxn ang="0">
                    <a:pos x="568" y="344"/>
                  </a:cxn>
                  <a:cxn ang="0">
                    <a:pos x="688" y="304"/>
                  </a:cxn>
                  <a:cxn ang="0">
                    <a:pos x="800" y="200"/>
                  </a:cxn>
                </a:cxnLst>
                <a:rect l="0" t="0" r="r" b="b"/>
                <a:pathLst>
                  <a:path w="800" h="345">
                    <a:moveTo>
                      <a:pt x="0" y="0"/>
                    </a:moveTo>
                    <a:cubicBezTo>
                      <a:pt x="85" y="66"/>
                      <a:pt x="170" y="132"/>
                      <a:pt x="248" y="184"/>
                    </a:cubicBezTo>
                    <a:cubicBezTo>
                      <a:pt x="326" y="236"/>
                      <a:pt x="419" y="285"/>
                      <a:pt x="472" y="312"/>
                    </a:cubicBezTo>
                    <a:cubicBezTo>
                      <a:pt x="525" y="339"/>
                      <a:pt x="532" y="345"/>
                      <a:pt x="568" y="344"/>
                    </a:cubicBezTo>
                    <a:cubicBezTo>
                      <a:pt x="604" y="343"/>
                      <a:pt x="649" y="328"/>
                      <a:pt x="688" y="304"/>
                    </a:cubicBezTo>
                    <a:cubicBezTo>
                      <a:pt x="727" y="280"/>
                      <a:pt x="783" y="216"/>
                      <a:pt x="800" y="200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18162" name="Line 18"/>
              <p:cNvSpPr>
                <a:spLocks noChangeShapeType="1"/>
              </p:cNvSpPr>
              <p:nvPr/>
            </p:nvSpPr>
            <p:spPr bwMode="auto">
              <a:xfrm flipV="1">
                <a:off x="1736" y="3040"/>
                <a:ext cx="304" cy="52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18163" name="Freeform 19"/>
              <p:cNvSpPr>
                <a:spLocks/>
              </p:cNvSpPr>
              <p:nvPr/>
            </p:nvSpPr>
            <p:spPr bwMode="auto">
              <a:xfrm>
                <a:off x="1384" y="2664"/>
                <a:ext cx="952" cy="313"/>
              </a:xfrm>
              <a:custGeom>
                <a:avLst/>
                <a:gdLst/>
                <a:ahLst/>
                <a:cxnLst>
                  <a:cxn ang="0">
                    <a:pos x="128" y="0"/>
                  </a:cxn>
                  <a:cxn ang="0">
                    <a:pos x="64" y="32"/>
                  </a:cxn>
                  <a:cxn ang="0">
                    <a:pos x="0" y="88"/>
                  </a:cxn>
                  <a:cxn ang="0">
                    <a:pos x="64" y="152"/>
                  </a:cxn>
                  <a:cxn ang="0">
                    <a:pos x="160" y="216"/>
                  </a:cxn>
                  <a:cxn ang="0">
                    <a:pos x="344" y="296"/>
                  </a:cxn>
                  <a:cxn ang="0">
                    <a:pos x="544" y="312"/>
                  </a:cxn>
                  <a:cxn ang="0">
                    <a:pos x="696" y="312"/>
                  </a:cxn>
                  <a:cxn ang="0">
                    <a:pos x="848" y="296"/>
                  </a:cxn>
                  <a:cxn ang="0">
                    <a:pos x="912" y="256"/>
                  </a:cxn>
                  <a:cxn ang="0">
                    <a:pos x="952" y="224"/>
                  </a:cxn>
                </a:cxnLst>
                <a:rect l="0" t="0" r="r" b="b"/>
                <a:pathLst>
                  <a:path w="952" h="315">
                    <a:moveTo>
                      <a:pt x="128" y="0"/>
                    </a:moveTo>
                    <a:cubicBezTo>
                      <a:pt x="106" y="8"/>
                      <a:pt x="85" y="17"/>
                      <a:pt x="64" y="32"/>
                    </a:cubicBezTo>
                    <a:cubicBezTo>
                      <a:pt x="43" y="47"/>
                      <a:pt x="0" y="68"/>
                      <a:pt x="0" y="88"/>
                    </a:cubicBezTo>
                    <a:cubicBezTo>
                      <a:pt x="0" y="108"/>
                      <a:pt x="37" y="131"/>
                      <a:pt x="64" y="152"/>
                    </a:cubicBezTo>
                    <a:cubicBezTo>
                      <a:pt x="91" y="173"/>
                      <a:pt x="114" y="192"/>
                      <a:pt x="160" y="216"/>
                    </a:cubicBezTo>
                    <a:cubicBezTo>
                      <a:pt x="206" y="240"/>
                      <a:pt x="280" y="280"/>
                      <a:pt x="344" y="296"/>
                    </a:cubicBezTo>
                    <a:cubicBezTo>
                      <a:pt x="408" y="312"/>
                      <a:pt x="485" y="309"/>
                      <a:pt x="544" y="312"/>
                    </a:cubicBezTo>
                    <a:cubicBezTo>
                      <a:pt x="603" y="315"/>
                      <a:pt x="645" y="315"/>
                      <a:pt x="696" y="312"/>
                    </a:cubicBezTo>
                    <a:cubicBezTo>
                      <a:pt x="747" y="309"/>
                      <a:pt x="812" y="305"/>
                      <a:pt x="848" y="296"/>
                    </a:cubicBezTo>
                    <a:cubicBezTo>
                      <a:pt x="884" y="287"/>
                      <a:pt x="895" y="268"/>
                      <a:pt x="912" y="256"/>
                    </a:cubicBezTo>
                    <a:cubicBezTo>
                      <a:pt x="929" y="244"/>
                      <a:pt x="945" y="229"/>
                      <a:pt x="952" y="224"/>
                    </a:cubicBezTo>
                  </a:path>
                </a:pathLst>
              </a:custGeom>
              <a:noFill/>
              <a:ln w="19050" cap="flat" cmpd="sng">
                <a:solidFill>
                  <a:schemeClr val="hlink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18164" name="Line 20"/>
              <p:cNvSpPr>
                <a:spLocks noChangeShapeType="1"/>
              </p:cNvSpPr>
              <p:nvPr/>
            </p:nvSpPr>
            <p:spPr bwMode="auto">
              <a:xfrm>
                <a:off x="1504" y="2672"/>
                <a:ext cx="815" cy="208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3" name="Gerade Verbindung mit Pfeil 2"/>
            <p:cNvCxnSpPr/>
            <p:nvPr/>
          </p:nvCxnSpPr>
          <p:spPr>
            <a:xfrm flipV="1">
              <a:off x="2011363" y="4141788"/>
              <a:ext cx="544512" cy="3095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/>
          </p:nvCxnSpPr>
          <p:spPr>
            <a:xfrm flipH="1" flipV="1">
              <a:off x="395288" y="3560763"/>
              <a:ext cx="476250" cy="5810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50C2D01D-27C9-4708-B0F0-B3833EE50311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E05F242-FBE7-4E51-BC53-4B7970ABF756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de-DE" altLang="de-DE" sz="1000" smtClean="0"/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1468438" y="482600"/>
            <a:ext cx="6230937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>
                <a:solidFill>
                  <a:schemeClr val="tx2"/>
                </a:solidFill>
              </a:rPr>
              <a:t>Aortic Valve Repair - Assessment</a:t>
            </a: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400425" y="1409700"/>
            <a:ext cx="226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600">
                <a:solidFill>
                  <a:schemeClr val="tx2"/>
                </a:solidFill>
              </a:rPr>
              <a:t>Difficulties</a:t>
            </a:r>
          </a:p>
        </p:txBody>
      </p:sp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204913" y="5911850"/>
            <a:ext cx="59451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Geometry altered by non-filled state! </a:t>
            </a:r>
          </a:p>
        </p:txBody>
      </p:sp>
      <p:grpSp>
        <p:nvGrpSpPr>
          <p:cNvPr id="23559" name="Group 5"/>
          <p:cNvGrpSpPr>
            <a:grpSpLocks/>
          </p:cNvGrpSpPr>
          <p:nvPr/>
        </p:nvGrpSpPr>
        <p:grpSpPr bwMode="auto">
          <a:xfrm>
            <a:off x="5819775" y="2613025"/>
            <a:ext cx="3038475" cy="2409825"/>
            <a:chOff x="3666" y="1766"/>
            <a:chExt cx="1914" cy="1518"/>
          </a:xfrm>
        </p:grpSpPr>
        <p:pic>
          <p:nvPicPr>
            <p:cNvPr id="23580" name="Picture 6" descr="0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6" y="1766"/>
              <a:ext cx="1914" cy="1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9959" name="Oval 7"/>
            <p:cNvSpPr>
              <a:spLocks noChangeArrowheads="1"/>
            </p:cNvSpPr>
            <p:nvPr/>
          </p:nvSpPr>
          <p:spPr bwMode="auto">
            <a:xfrm rot="-226692">
              <a:off x="3856" y="1990"/>
              <a:ext cx="1432" cy="4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9960" name="Oval 8"/>
            <p:cNvSpPr>
              <a:spLocks noChangeArrowheads="1"/>
            </p:cNvSpPr>
            <p:nvPr/>
          </p:nvSpPr>
          <p:spPr bwMode="auto">
            <a:xfrm rot="-226692">
              <a:off x="3880" y="2664"/>
              <a:ext cx="1432" cy="4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013450" y="2903538"/>
            <a:ext cx="3038475" cy="2409825"/>
            <a:chOff x="3706" y="1670"/>
            <a:chExt cx="1914" cy="1518"/>
          </a:xfrm>
        </p:grpSpPr>
        <p:pic>
          <p:nvPicPr>
            <p:cNvPr id="23578" name="Picture 10" descr="0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" y="1670"/>
              <a:ext cx="1914" cy="151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9963" name="Freeform 11"/>
            <p:cNvSpPr>
              <a:spLocks/>
            </p:cNvSpPr>
            <p:nvPr/>
          </p:nvSpPr>
          <p:spPr bwMode="auto">
            <a:xfrm>
              <a:off x="3948" y="1912"/>
              <a:ext cx="1396" cy="1029"/>
            </a:xfrm>
            <a:custGeom>
              <a:avLst/>
              <a:gdLst/>
              <a:ahLst/>
              <a:cxnLst>
                <a:cxn ang="0">
                  <a:pos x="52" y="144"/>
                </a:cxn>
                <a:cxn ang="0">
                  <a:pos x="4" y="400"/>
                </a:cxn>
                <a:cxn ang="0">
                  <a:pos x="76" y="800"/>
                </a:cxn>
                <a:cxn ang="0">
                  <a:pos x="244" y="984"/>
                </a:cxn>
                <a:cxn ang="0">
                  <a:pos x="316" y="1016"/>
                </a:cxn>
                <a:cxn ang="0">
                  <a:pos x="420" y="1000"/>
                </a:cxn>
                <a:cxn ang="0">
                  <a:pos x="612" y="840"/>
                </a:cxn>
                <a:cxn ang="0">
                  <a:pos x="788" y="576"/>
                </a:cxn>
                <a:cxn ang="0">
                  <a:pos x="892" y="336"/>
                </a:cxn>
                <a:cxn ang="0">
                  <a:pos x="940" y="512"/>
                </a:cxn>
                <a:cxn ang="0">
                  <a:pos x="1108" y="720"/>
                </a:cxn>
                <a:cxn ang="0">
                  <a:pos x="1340" y="864"/>
                </a:cxn>
                <a:cxn ang="0">
                  <a:pos x="1396" y="840"/>
                </a:cxn>
                <a:cxn ang="0">
                  <a:pos x="1340" y="648"/>
                </a:cxn>
                <a:cxn ang="0">
                  <a:pos x="1092" y="280"/>
                </a:cxn>
                <a:cxn ang="0">
                  <a:pos x="900" y="0"/>
                </a:cxn>
              </a:cxnLst>
              <a:rect l="0" t="0" r="r" b="b"/>
              <a:pathLst>
                <a:path w="1396" h="1029">
                  <a:moveTo>
                    <a:pt x="52" y="144"/>
                  </a:moveTo>
                  <a:cubicBezTo>
                    <a:pt x="26" y="217"/>
                    <a:pt x="0" y="291"/>
                    <a:pt x="4" y="400"/>
                  </a:cubicBezTo>
                  <a:cubicBezTo>
                    <a:pt x="8" y="509"/>
                    <a:pt x="36" y="703"/>
                    <a:pt x="76" y="800"/>
                  </a:cubicBezTo>
                  <a:cubicBezTo>
                    <a:pt x="116" y="897"/>
                    <a:pt x="204" y="948"/>
                    <a:pt x="244" y="984"/>
                  </a:cubicBezTo>
                  <a:cubicBezTo>
                    <a:pt x="284" y="1020"/>
                    <a:pt x="287" y="1013"/>
                    <a:pt x="316" y="1016"/>
                  </a:cubicBezTo>
                  <a:cubicBezTo>
                    <a:pt x="345" y="1019"/>
                    <a:pt x="371" y="1029"/>
                    <a:pt x="420" y="1000"/>
                  </a:cubicBezTo>
                  <a:cubicBezTo>
                    <a:pt x="469" y="971"/>
                    <a:pt x="551" y="911"/>
                    <a:pt x="612" y="840"/>
                  </a:cubicBezTo>
                  <a:cubicBezTo>
                    <a:pt x="673" y="769"/>
                    <a:pt x="741" y="660"/>
                    <a:pt x="788" y="576"/>
                  </a:cubicBezTo>
                  <a:cubicBezTo>
                    <a:pt x="835" y="492"/>
                    <a:pt x="867" y="347"/>
                    <a:pt x="892" y="336"/>
                  </a:cubicBezTo>
                  <a:cubicBezTo>
                    <a:pt x="917" y="325"/>
                    <a:pt x="904" y="448"/>
                    <a:pt x="940" y="512"/>
                  </a:cubicBezTo>
                  <a:cubicBezTo>
                    <a:pt x="976" y="576"/>
                    <a:pt x="1041" y="661"/>
                    <a:pt x="1108" y="720"/>
                  </a:cubicBezTo>
                  <a:cubicBezTo>
                    <a:pt x="1175" y="779"/>
                    <a:pt x="1292" y="844"/>
                    <a:pt x="1340" y="864"/>
                  </a:cubicBezTo>
                  <a:cubicBezTo>
                    <a:pt x="1388" y="884"/>
                    <a:pt x="1396" y="876"/>
                    <a:pt x="1396" y="840"/>
                  </a:cubicBezTo>
                  <a:cubicBezTo>
                    <a:pt x="1396" y="804"/>
                    <a:pt x="1391" y="741"/>
                    <a:pt x="1340" y="648"/>
                  </a:cubicBezTo>
                  <a:cubicBezTo>
                    <a:pt x="1289" y="555"/>
                    <a:pt x="1165" y="388"/>
                    <a:pt x="1092" y="280"/>
                  </a:cubicBezTo>
                  <a:cubicBezTo>
                    <a:pt x="1019" y="172"/>
                    <a:pt x="932" y="47"/>
                    <a:pt x="90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09964" name="Line 12"/>
          <p:cNvSpPr>
            <a:spLocks noChangeShapeType="1"/>
          </p:cNvSpPr>
          <p:nvPr/>
        </p:nvSpPr>
        <p:spPr bwMode="auto">
          <a:xfrm>
            <a:off x="7264400" y="1231900"/>
            <a:ext cx="25400" cy="1181100"/>
          </a:xfrm>
          <a:prstGeom prst="line">
            <a:avLst/>
          </a:prstGeom>
          <a:noFill/>
          <a:ln w="76200" cmpd="tri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986463" y="3141663"/>
            <a:ext cx="3038475" cy="2409825"/>
            <a:chOff x="1202" y="2302"/>
            <a:chExt cx="1914" cy="1518"/>
          </a:xfrm>
        </p:grpSpPr>
        <p:grpSp>
          <p:nvGrpSpPr>
            <p:cNvPr id="23571" name="Group 14"/>
            <p:cNvGrpSpPr>
              <a:grpSpLocks/>
            </p:cNvGrpSpPr>
            <p:nvPr/>
          </p:nvGrpSpPr>
          <p:grpSpPr bwMode="auto">
            <a:xfrm>
              <a:off x="1202" y="2302"/>
              <a:ext cx="1914" cy="1518"/>
              <a:chOff x="1202" y="2302"/>
              <a:chExt cx="1914" cy="1518"/>
            </a:xfrm>
          </p:grpSpPr>
          <p:pic>
            <p:nvPicPr>
              <p:cNvPr id="23576" name="Picture 15" descr="09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2" y="2302"/>
                <a:ext cx="1914" cy="1518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9968" name="Freeform 16"/>
              <p:cNvSpPr>
                <a:spLocks/>
              </p:cNvSpPr>
              <p:nvPr/>
            </p:nvSpPr>
            <p:spPr bwMode="auto">
              <a:xfrm>
                <a:off x="1444" y="2544"/>
                <a:ext cx="1396" cy="1029"/>
              </a:xfrm>
              <a:custGeom>
                <a:avLst/>
                <a:gdLst/>
                <a:ahLst/>
                <a:cxnLst>
                  <a:cxn ang="0">
                    <a:pos x="52" y="144"/>
                  </a:cxn>
                  <a:cxn ang="0">
                    <a:pos x="4" y="400"/>
                  </a:cxn>
                  <a:cxn ang="0">
                    <a:pos x="76" y="800"/>
                  </a:cxn>
                  <a:cxn ang="0">
                    <a:pos x="244" y="984"/>
                  </a:cxn>
                  <a:cxn ang="0">
                    <a:pos x="316" y="1016"/>
                  </a:cxn>
                  <a:cxn ang="0">
                    <a:pos x="420" y="1000"/>
                  </a:cxn>
                  <a:cxn ang="0">
                    <a:pos x="612" y="840"/>
                  </a:cxn>
                  <a:cxn ang="0">
                    <a:pos x="788" y="576"/>
                  </a:cxn>
                  <a:cxn ang="0">
                    <a:pos x="892" y="336"/>
                  </a:cxn>
                  <a:cxn ang="0">
                    <a:pos x="940" y="512"/>
                  </a:cxn>
                  <a:cxn ang="0">
                    <a:pos x="1108" y="720"/>
                  </a:cxn>
                  <a:cxn ang="0">
                    <a:pos x="1340" y="864"/>
                  </a:cxn>
                  <a:cxn ang="0">
                    <a:pos x="1396" y="840"/>
                  </a:cxn>
                  <a:cxn ang="0">
                    <a:pos x="1340" y="648"/>
                  </a:cxn>
                  <a:cxn ang="0">
                    <a:pos x="1092" y="280"/>
                  </a:cxn>
                  <a:cxn ang="0">
                    <a:pos x="900" y="0"/>
                  </a:cxn>
                </a:cxnLst>
                <a:rect l="0" t="0" r="r" b="b"/>
                <a:pathLst>
                  <a:path w="1396" h="1029">
                    <a:moveTo>
                      <a:pt x="52" y="144"/>
                    </a:moveTo>
                    <a:cubicBezTo>
                      <a:pt x="26" y="217"/>
                      <a:pt x="0" y="291"/>
                      <a:pt x="4" y="400"/>
                    </a:cubicBezTo>
                    <a:cubicBezTo>
                      <a:pt x="8" y="509"/>
                      <a:pt x="36" y="703"/>
                      <a:pt x="76" y="800"/>
                    </a:cubicBezTo>
                    <a:cubicBezTo>
                      <a:pt x="116" y="897"/>
                      <a:pt x="204" y="948"/>
                      <a:pt x="244" y="984"/>
                    </a:cubicBezTo>
                    <a:cubicBezTo>
                      <a:pt x="284" y="1020"/>
                      <a:pt x="287" y="1013"/>
                      <a:pt x="316" y="1016"/>
                    </a:cubicBezTo>
                    <a:cubicBezTo>
                      <a:pt x="345" y="1019"/>
                      <a:pt x="371" y="1029"/>
                      <a:pt x="420" y="1000"/>
                    </a:cubicBezTo>
                    <a:cubicBezTo>
                      <a:pt x="469" y="971"/>
                      <a:pt x="551" y="911"/>
                      <a:pt x="612" y="840"/>
                    </a:cubicBezTo>
                    <a:cubicBezTo>
                      <a:pt x="673" y="769"/>
                      <a:pt x="741" y="660"/>
                      <a:pt x="788" y="576"/>
                    </a:cubicBezTo>
                    <a:cubicBezTo>
                      <a:pt x="835" y="492"/>
                      <a:pt x="867" y="347"/>
                      <a:pt x="892" y="336"/>
                    </a:cubicBezTo>
                    <a:cubicBezTo>
                      <a:pt x="917" y="325"/>
                      <a:pt x="904" y="448"/>
                      <a:pt x="940" y="512"/>
                    </a:cubicBezTo>
                    <a:cubicBezTo>
                      <a:pt x="976" y="576"/>
                      <a:pt x="1041" y="661"/>
                      <a:pt x="1108" y="720"/>
                    </a:cubicBezTo>
                    <a:cubicBezTo>
                      <a:pt x="1175" y="779"/>
                      <a:pt x="1292" y="844"/>
                      <a:pt x="1340" y="864"/>
                    </a:cubicBezTo>
                    <a:cubicBezTo>
                      <a:pt x="1388" y="884"/>
                      <a:pt x="1396" y="876"/>
                      <a:pt x="1396" y="840"/>
                    </a:cubicBezTo>
                    <a:cubicBezTo>
                      <a:pt x="1396" y="804"/>
                      <a:pt x="1391" y="741"/>
                      <a:pt x="1340" y="648"/>
                    </a:cubicBezTo>
                    <a:cubicBezTo>
                      <a:pt x="1289" y="555"/>
                      <a:pt x="1165" y="388"/>
                      <a:pt x="1092" y="280"/>
                    </a:cubicBezTo>
                    <a:cubicBezTo>
                      <a:pt x="1019" y="172"/>
                      <a:pt x="932" y="47"/>
                      <a:pt x="900" y="0"/>
                    </a:cubicBezTo>
                  </a:path>
                </a:pathLst>
              </a:custGeom>
              <a:noFill/>
              <a:ln w="38100" cmpd="sng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09969" name="Freeform 17"/>
            <p:cNvSpPr>
              <a:spLocks/>
            </p:cNvSpPr>
            <p:nvPr/>
          </p:nvSpPr>
          <p:spPr bwMode="auto">
            <a:xfrm>
              <a:off x="1520" y="2695"/>
              <a:ext cx="800" cy="3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8" y="184"/>
                </a:cxn>
                <a:cxn ang="0">
                  <a:pos x="472" y="312"/>
                </a:cxn>
                <a:cxn ang="0">
                  <a:pos x="568" y="344"/>
                </a:cxn>
                <a:cxn ang="0">
                  <a:pos x="688" y="304"/>
                </a:cxn>
                <a:cxn ang="0">
                  <a:pos x="800" y="200"/>
                </a:cxn>
              </a:cxnLst>
              <a:rect l="0" t="0" r="r" b="b"/>
              <a:pathLst>
                <a:path w="800" h="345">
                  <a:moveTo>
                    <a:pt x="0" y="0"/>
                  </a:moveTo>
                  <a:cubicBezTo>
                    <a:pt x="85" y="66"/>
                    <a:pt x="170" y="132"/>
                    <a:pt x="248" y="184"/>
                  </a:cubicBezTo>
                  <a:cubicBezTo>
                    <a:pt x="326" y="236"/>
                    <a:pt x="419" y="285"/>
                    <a:pt x="472" y="312"/>
                  </a:cubicBezTo>
                  <a:cubicBezTo>
                    <a:pt x="525" y="339"/>
                    <a:pt x="532" y="345"/>
                    <a:pt x="568" y="344"/>
                  </a:cubicBezTo>
                  <a:cubicBezTo>
                    <a:pt x="604" y="343"/>
                    <a:pt x="649" y="328"/>
                    <a:pt x="688" y="304"/>
                  </a:cubicBezTo>
                  <a:cubicBezTo>
                    <a:pt x="727" y="280"/>
                    <a:pt x="783" y="216"/>
                    <a:pt x="800" y="20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9970" name="Line 18"/>
            <p:cNvSpPr>
              <a:spLocks noChangeShapeType="1"/>
            </p:cNvSpPr>
            <p:nvPr/>
          </p:nvSpPr>
          <p:spPr bwMode="auto">
            <a:xfrm flipV="1">
              <a:off x="1736" y="3040"/>
              <a:ext cx="304" cy="5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9971" name="Freeform 19"/>
            <p:cNvSpPr>
              <a:spLocks/>
            </p:cNvSpPr>
            <p:nvPr/>
          </p:nvSpPr>
          <p:spPr bwMode="auto">
            <a:xfrm>
              <a:off x="1384" y="2664"/>
              <a:ext cx="952" cy="315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64" y="32"/>
                </a:cxn>
                <a:cxn ang="0">
                  <a:pos x="0" y="88"/>
                </a:cxn>
                <a:cxn ang="0">
                  <a:pos x="64" y="152"/>
                </a:cxn>
                <a:cxn ang="0">
                  <a:pos x="160" y="216"/>
                </a:cxn>
                <a:cxn ang="0">
                  <a:pos x="344" y="296"/>
                </a:cxn>
                <a:cxn ang="0">
                  <a:pos x="544" y="312"/>
                </a:cxn>
                <a:cxn ang="0">
                  <a:pos x="696" y="312"/>
                </a:cxn>
                <a:cxn ang="0">
                  <a:pos x="848" y="296"/>
                </a:cxn>
                <a:cxn ang="0">
                  <a:pos x="912" y="256"/>
                </a:cxn>
                <a:cxn ang="0">
                  <a:pos x="952" y="224"/>
                </a:cxn>
              </a:cxnLst>
              <a:rect l="0" t="0" r="r" b="b"/>
              <a:pathLst>
                <a:path w="952" h="315">
                  <a:moveTo>
                    <a:pt x="128" y="0"/>
                  </a:moveTo>
                  <a:cubicBezTo>
                    <a:pt x="106" y="8"/>
                    <a:pt x="85" y="17"/>
                    <a:pt x="64" y="32"/>
                  </a:cubicBezTo>
                  <a:cubicBezTo>
                    <a:pt x="43" y="47"/>
                    <a:pt x="0" y="68"/>
                    <a:pt x="0" y="88"/>
                  </a:cubicBezTo>
                  <a:cubicBezTo>
                    <a:pt x="0" y="108"/>
                    <a:pt x="37" y="131"/>
                    <a:pt x="64" y="152"/>
                  </a:cubicBezTo>
                  <a:cubicBezTo>
                    <a:pt x="91" y="173"/>
                    <a:pt x="114" y="192"/>
                    <a:pt x="160" y="216"/>
                  </a:cubicBezTo>
                  <a:cubicBezTo>
                    <a:pt x="206" y="240"/>
                    <a:pt x="280" y="280"/>
                    <a:pt x="344" y="296"/>
                  </a:cubicBezTo>
                  <a:cubicBezTo>
                    <a:pt x="408" y="312"/>
                    <a:pt x="485" y="309"/>
                    <a:pt x="544" y="312"/>
                  </a:cubicBezTo>
                  <a:cubicBezTo>
                    <a:pt x="603" y="315"/>
                    <a:pt x="645" y="315"/>
                    <a:pt x="696" y="312"/>
                  </a:cubicBezTo>
                  <a:cubicBezTo>
                    <a:pt x="747" y="309"/>
                    <a:pt x="812" y="305"/>
                    <a:pt x="848" y="296"/>
                  </a:cubicBezTo>
                  <a:cubicBezTo>
                    <a:pt x="884" y="287"/>
                    <a:pt x="895" y="268"/>
                    <a:pt x="912" y="256"/>
                  </a:cubicBezTo>
                  <a:cubicBezTo>
                    <a:pt x="929" y="244"/>
                    <a:pt x="945" y="229"/>
                    <a:pt x="952" y="224"/>
                  </a:cubicBezTo>
                </a:path>
              </a:pathLst>
            </a:custGeom>
            <a:noFill/>
            <a:ln w="19050" cap="flat" cmpd="sng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9972" name="Line 20"/>
            <p:cNvSpPr>
              <a:spLocks noChangeShapeType="1"/>
            </p:cNvSpPr>
            <p:nvPr/>
          </p:nvSpPr>
          <p:spPr bwMode="auto">
            <a:xfrm>
              <a:off x="1504" y="2672"/>
              <a:ext cx="816" cy="2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09973" name="Rectangle 21"/>
          <p:cNvSpPr>
            <a:spLocks noChangeArrowheads="1"/>
          </p:cNvSpPr>
          <p:nvPr/>
        </p:nvSpPr>
        <p:spPr bwMode="auto">
          <a:xfrm>
            <a:off x="368300" y="4394200"/>
            <a:ext cx="3192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Vision from outflow</a:t>
            </a:r>
          </a:p>
        </p:txBody>
      </p:sp>
      <p:sp>
        <p:nvSpPr>
          <p:cNvPr id="509974" name="Rectangle 22"/>
          <p:cNvSpPr>
            <a:spLocks noChangeArrowheads="1"/>
          </p:cNvSpPr>
          <p:nvPr/>
        </p:nvSpPr>
        <p:spPr bwMode="auto">
          <a:xfrm>
            <a:off x="338138" y="3589338"/>
            <a:ext cx="54721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Configuration/coaptation of cusps</a:t>
            </a:r>
          </a:p>
        </p:txBody>
      </p:sp>
      <p:sp>
        <p:nvSpPr>
          <p:cNvPr id="23565" name="Rectangle 23"/>
          <p:cNvSpPr>
            <a:spLocks noChangeArrowheads="1"/>
          </p:cNvSpPr>
          <p:nvPr/>
        </p:nvSpPr>
        <p:spPr bwMode="auto">
          <a:xfrm>
            <a:off x="342900" y="2794000"/>
            <a:ext cx="5175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Dimensions- of aortic root/(ring)</a:t>
            </a:r>
          </a:p>
        </p:txBody>
      </p:sp>
      <p:grpSp>
        <p:nvGrpSpPr>
          <p:cNvPr id="23566" name="Group 24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23567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68" name="Group 26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3569" name="Rectangle 27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23570" name="Picture 28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9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9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0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6" grpId="0"/>
      <p:bldP spid="509973" grpId="0"/>
      <p:bldP spid="5099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F645982-5B7E-471D-9224-B13523E4EDAA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2560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9D63B4C-694A-4363-B424-904FBDAF1B92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de-DE" altLang="de-DE" sz="1000" smtClean="0"/>
          </a:p>
        </p:txBody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1468438" y="482600"/>
            <a:ext cx="6230937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>
                <a:solidFill>
                  <a:schemeClr val="tx2"/>
                </a:solidFill>
              </a:rPr>
              <a:t>Aortic Valve Repair - Assessment</a:t>
            </a:r>
          </a:p>
        </p:txBody>
      </p:sp>
      <p:sp>
        <p:nvSpPr>
          <p:cNvPr id="25605" name="Text Box 3"/>
          <p:cNvSpPr txBox="1">
            <a:spLocks noChangeArrowheads="1"/>
          </p:cNvSpPr>
          <p:nvPr/>
        </p:nvSpPr>
        <p:spPr bwMode="auto">
          <a:xfrm>
            <a:off x="3502025" y="1409700"/>
            <a:ext cx="2063750" cy="641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600">
                <a:solidFill>
                  <a:schemeClr val="tx2"/>
                </a:solidFill>
              </a:rPr>
              <a:t>Solutions</a:t>
            </a:r>
          </a:p>
        </p:txBody>
      </p:sp>
      <p:sp>
        <p:nvSpPr>
          <p:cNvPr id="25606" name="Rectangle 22"/>
          <p:cNvSpPr>
            <a:spLocks noChangeArrowheads="1"/>
          </p:cNvSpPr>
          <p:nvPr/>
        </p:nvSpPr>
        <p:spPr bwMode="auto">
          <a:xfrm>
            <a:off x="1481138" y="2446338"/>
            <a:ext cx="54721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Configuration/coaptation of cusps</a:t>
            </a:r>
          </a:p>
        </p:txBody>
      </p:sp>
      <p:grpSp>
        <p:nvGrpSpPr>
          <p:cNvPr id="25607" name="Group 43"/>
          <p:cNvGrpSpPr>
            <a:grpSpLocks/>
          </p:cNvGrpSpPr>
          <p:nvPr/>
        </p:nvGrpSpPr>
        <p:grpSpPr bwMode="auto">
          <a:xfrm>
            <a:off x="5695950" y="3503613"/>
            <a:ext cx="1981200" cy="2103437"/>
            <a:chOff x="2294" y="2159"/>
            <a:chExt cx="1800" cy="1861"/>
          </a:xfrm>
        </p:grpSpPr>
        <p:pic>
          <p:nvPicPr>
            <p:cNvPr id="25617" name="Picture 34" descr="effektive Höh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" y="2159"/>
              <a:ext cx="1800" cy="1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131" name="Rectangle 35"/>
            <p:cNvSpPr>
              <a:spLocks noChangeArrowheads="1"/>
            </p:cNvSpPr>
            <p:nvPr/>
          </p:nvSpPr>
          <p:spPr bwMode="auto">
            <a:xfrm>
              <a:off x="3836" y="3048"/>
              <a:ext cx="258" cy="541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6132" name="Freeform 36"/>
            <p:cNvSpPr>
              <a:spLocks/>
            </p:cNvSpPr>
            <p:nvPr/>
          </p:nvSpPr>
          <p:spPr bwMode="auto">
            <a:xfrm>
              <a:off x="2636" y="3080"/>
              <a:ext cx="451" cy="514"/>
            </a:xfrm>
            <a:custGeom>
              <a:avLst/>
              <a:gdLst/>
              <a:ahLst/>
              <a:cxnLst>
                <a:cxn ang="0">
                  <a:pos x="0" y="352"/>
                </a:cxn>
                <a:cxn ang="0">
                  <a:pos x="296" y="152"/>
                </a:cxn>
                <a:cxn ang="0">
                  <a:pos x="328" y="112"/>
                </a:cxn>
                <a:cxn ang="0">
                  <a:pos x="336" y="64"/>
                </a:cxn>
                <a:cxn ang="0">
                  <a:pos x="336" y="0"/>
                </a:cxn>
              </a:cxnLst>
              <a:rect l="0" t="0" r="r" b="b"/>
              <a:pathLst>
                <a:path w="351" h="352">
                  <a:moveTo>
                    <a:pt x="0" y="352"/>
                  </a:moveTo>
                  <a:cubicBezTo>
                    <a:pt x="120" y="272"/>
                    <a:pt x="241" y="192"/>
                    <a:pt x="296" y="152"/>
                  </a:cubicBezTo>
                  <a:cubicBezTo>
                    <a:pt x="351" y="112"/>
                    <a:pt x="321" y="127"/>
                    <a:pt x="328" y="112"/>
                  </a:cubicBezTo>
                  <a:cubicBezTo>
                    <a:pt x="335" y="97"/>
                    <a:pt x="335" y="83"/>
                    <a:pt x="336" y="64"/>
                  </a:cubicBezTo>
                  <a:cubicBezTo>
                    <a:pt x="337" y="45"/>
                    <a:pt x="336" y="22"/>
                    <a:pt x="336" y="0"/>
                  </a:cubicBezTo>
                </a:path>
              </a:pathLst>
            </a:custGeom>
            <a:noFill/>
            <a:ln w="28575" cmpd="sng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6133" name="Line 37"/>
            <p:cNvSpPr>
              <a:spLocks noChangeShapeType="1"/>
            </p:cNvSpPr>
            <p:nvPr/>
          </p:nvSpPr>
          <p:spPr bwMode="auto">
            <a:xfrm>
              <a:off x="2646" y="3594"/>
              <a:ext cx="864" cy="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6134" name="Line 38"/>
            <p:cNvSpPr>
              <a:spLocks noChangeShapeType="1"/>
            </p:cNvSpPr>
            <p:nvPr/>
          </p:nvSpPr>
          <p:spPr bwMode="auto">
            <a:xfrm flipH="1" flipV="1">
              <a:off x="3069" y="3106"/>
              <a:ext cx="7" cy="48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6137" name="Line 41"/>
            <p:cNvSpPr>
              <a:spLocks noChangeShapeType="1"/>
            </p:cNvSpPr>
            <p:nvPr/>
          </p:nvSpPr>
          <p:spPr bwMode="auto">
            <a:xfrm>
              <a:off x="2681" y="240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6138" name="Line 42"/>
            <p:cNvSpPr>
              <a:spLocks noChangeShapeType="1"/>
            </p:cNvSpPr>
            <p:nvPr/>
          </p:nvSpPr>
          <p:spPr bwMode="auto">
            <a:xfrm>
              <a:off x="2681" y="2665"/>
              <a:ext cx="79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608" name="Group 45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25613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14" name="Group 47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5615" name="Rectangle 48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25616" name="Picture 49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5609" name="Picture 22" descr="Aortenzeichnung 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21519" r="6207" b="7173"/>
          <a:stretch>
            <a:fillRect/>
          </a:stretch>
        </p:blipFill>
        <p:spPr bwMode="auto">
          <a:xfrm>
            <a:off x="1079500" y="3419475"/>
            <a:ext cx="283051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71" name="Text Box 23"/>
          <p:cNvSpPr txBox="1">
            <a:spLocks noChangeArrowheads="1"/>
          </p:cNvSpPr>
          <p:nvPr/>
        </p:nvSpPr>
        <p:spPr bwMode="auto">
          <a:xfrm>
            <a:off x="314325" y="5878513"/>
            <a:ext cx="269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Swanson,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Circ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Res 1974</a:t>
            </a:r>
          </a:p>
        </p:txBody>
      </p:sp>
      <p:sp>
        <p:nvSpPr>
          <p:cNvPr id="25611" name="Text Box 24"/>
          <p:cNvSpPr txBox="1">
            <a:spLocks noChangeArrowheads="1"/>
          </p:cNvSpPr>
          <p:nvPr/>
        </p:nvSpPr>
        <p:spPr bwMode="auto">
          <a:xfrm>
            <a:off x="1317625" y="3062288"/>
            <a:ext cx="6921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720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25612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5745163"/>
            <a:ext cx="53689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C702BAF-E15C-49AC-BF8E-26F59BDFB6AB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738C1F6-9BDD-4EBD-9221-32B96062ED10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de-DE" altLang="de-DE" sz="1000" smtClean="0"/>
          </a:p>
        </p:txBody>
      </p:sp>
      <p:sp>
        <p:nvSpPr>
          <p:cNvPr id="26628" name="AutoShape 2"/>
          <p:cNvSpPr>
            <a:spLocks noChangeArrowheads="1"/>
          </p:cNvSpPr>
          <p:nvPr/>
        </p:nvSpPr>
        <p:spPr bwMode="auto">
          <a:xfrm>
            <a:off x="6681788" y="5881688"/>
            <a:ext cx="449262" cy="976312"/>
          </a:xfrm>
          <a:prstGeom prst="upArrow">
            <a:avLst>
              <a:gd name="adj1" fmla="val 50000"/>
              <a:gd name="adj2" fmla="val 5432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it-IT" altLang="de-DE" sz="3200">
              <a:solidFill>
                <a:srgbClr val="FF3300"/>
              </a:solidFill>
            </a:endParaRPr>
          </a:p>
        </p:txBody>
      </p:sp>
      <p:grpSp>
        <p:nvGrpSpPr>
          <p:cNvPr id="26629" name="Group 3"/>
          <p:cNvGrpSpPr>
            <a:grpSpLocks/>
          </p:cNvGrpSpPr>
          <p:nvPr/>
        </p:nvGrpSpPr>
        <p:grpSpPr bwMode="auto">
          <a:xfrm>
            <a:off x="6624757" y="1498600"/>
            <a:ext cx="2235200" cy="2065338"/>
            <a:chOff x="2697" y="1188"/>
            <a:chExt cx="2136" cy="1965"/>
          </a:xfrm>
        </p:grpSpPr>
        <p:pic>
          <p:nvPicPr>
            <p:cNvPr id="26639" name="Picture 4" descr="Nöhl Christian 2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72" t="1715" r="21523" b="14059"/>
            <a:stretch>
              <a:fillRect/>
            </a:stretch>
          </p:blipFill>
          <p:spPr bwMode="auto">
            <a:xfrm>
              <a:off x="2697" y="1188"/>
              <a:ext cx="2136" cy="196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4517" name="Line 5"/>
            <p:cNvSpPr>
              <a:spLocks noChangeShapeType="1"/>
            </p:cNvSpPr>
            <p:nvPr/>
          </p:nvSpPr>
          <p:spPr bwMode="auto">
            <a:xfrm flipH="1" flipV="1">
              <a:off x="3844" y="1896"/>
              <a:ext cx="56" cy="58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04518" name="Line 6"/>
            <p:cNvSpPr>
              <a:spLocks noChangeShapeType="1"/>
            </p:cNvSpPr>
            <p:nvPr/>
          </p:nvSpPr>
          <p:spPr bwMode="auto">
            <a:xfrm flipH="1" flipV="1">
              <a:off x="3560" y="1813"/>
              <a:ext cx="80" cy="84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642" name="Text Box 7"/>
            <p:cNvSpPr txBox="1">
              <a:spLocks noChangeArrowheads="1"/>
            </p:cNvSpPr>
            <p:nvPr/>
          </p:nvSpPr>
          <p:spPr bwMode="auto">
            <a:xfrm>
              <a:off x="2909" y="1196"/>
              <a:ext cx="177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800" b="1">
                  <a:solidFill>
                    <a:srgbClr val="FF3300"/>
                  </a:solidFill>
                </a:rPr>
                <a:t>effective height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800" b="1">
                  <a:solidFill>
                    <a:srgbClr val="FF3300"/>
                  </a:solidFill>
                </a:rPr>
                <a:t>1cm</a:t>
              </a:r>
            </a:p>
          </p:txBody>
        </p:sp>
      </p:grpSp>
      <p:sp>
        <p:nvSpPr>
          <p:cNvPr id="704521" name="Text Box 9"/>
          <p:cNvSpPr txBox="1">
            <a:spLocks noChangeArrowheads="1"/>
          </p:cNvSpPr>
          <p:nvPr/>
        </p:nvSpPr>
        <p:spPr bwMode="auto">
          <a:xfrm>
            <a:off x="2751138" y="346075"/>
            <a:ext cx="365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Cusp Configuration</a:t>
            </a:r>
          </a:p>
        </p:txBody>
      </p:sp>
      <p:grpSp>
        <p:nvGrpSpPr>
          <p:cNvPr id="26631" name="Group 13"/>
          <p:cNvGrpSpPr>
            <a:grpSpLocks/>
          </p:cNvGrpSpPr>
          <p:nvPr/>
        </p:nvGrpSpPr>
        <p:grpSpPr bwMode="auto">
          <a:xfrm>
            <a:off x="8343900" y="5534025"/>
            <a:ext cx="800100" cy="1336675"/>
            <a:chOff x="2147" y="576"/>
            <a:chExt cx="845" cy="1194"/>
          </a:xfrm>
        </p:grpSpPr>
        <p:pic>
          <p:nvPicPr>
            <p:cNvPr id="26635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36" name="Group 15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6637" name="Rectangle 16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26638" name="Picture 17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04530" name="Text Box 18"/>
          <p:cNvSpPr txBox="1">
            <a:spLocks noChangeArrowheads="1"/>
          </p:cNvSpPr>
          <p:nvPr/>
        </p:nvSpPr>
        <p:spPr bwMode="auto">
          <a:xfrm>
            <a:off x="4530725" y="6234113"/>
            <a:ext cx="334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Schäfers HJ et al, JTCVS 2006</a:t>
            </a:r>
          </a:p>
        </p:txBody>
      </p:sp>
      <p:pic>
        <p:nvPicPr>
          <p:cNvPr id="26633" name="Picture 15" descr="SchaeffersSchemaKoapta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498600"/>
            <a:ext cx="2392362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icuspid Sequenz1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9288" y="3236804"/>
            <a:ext cx="3352800" cy="2743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95DDD426-6D00-4F9A-830F-A80F487E5183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2765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6820141-6A09-47C2-9D1B-78CAD2309B46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de-DE" altLang="de-DE" sz="1000" smtClean="0"/>
          </a:p>
        </p:txBody>
      </p:sp>
      <p:sp>
        <p:nvSpPr>
          <p:cNvPr id="702468" name="Text Box 4"/>
          <p:cNvSpPr txBox="1">
            <a:spLocks noChangeArrowheads="1"/>
          </p:cNvSpPr>
          <p:nvPr/>
        </p:nvSpPr>
        <p:spPr bwMode="auto">
          <a:xfrm>
            <a:off x="3238500" y="176213"/>
            <a:ext cx="2676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 Height</a:t>
            </a: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9385300" y="6858000"/>
            <a:ext cx="800100" cy="1336675"/>
            <a:chOff x="2147" y="576"/>
            <a:chExt cx="845" cy="1194"/>
          </a:xfrm>
        </p:grpSpPr>
        <p:pic>
          <p:nvPicPr>
            <p:cNvPr id="2766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663" name="Group 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7664" name="Rectangle 1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27665" name="Picture 1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7654" name="Group 3"/>
          <p:cNvGrpSpPr>
            <a:grpSpLocks/>
          </p:cNvGrpSpPr>
          <p:nvPr/>
        </p:nvGrpSpPr>
        <p:grpSpPr bwMode="auto">
          <a:xfrm>
            <a:off x="6873875" y="127000"/>
            <a:ext cx="2235200" cy="2065338"/>
            <a:chOff x="2697" y="1188"/>
            <a:chExt cx="2136" cy="1965"/>
          </a:xfrm>
        </p:grpSpPr>
        <p:pic>
          <p:nvPicPr>
            <p:cNvPr id="27658" name="Picture 4" descr="Nöhl Christian 2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72" t="1715" r="21523" b="14059"/>
            <a:stretch>
              <a:fillRect/>
            </a:stretch>
          </p:blipFill>
          <p:spPr bwMode="auto">
            <a:xfrm>
              <a:off x="2697" y="1188"/>
              <a:ext cx="2136" cy="196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4517" name="Line 5"/>
            <p:cNvSpPr>
              <a:spLocks noChangeShapeType="1"/>
            </p:cNvSpPr>
            <p:nvPr/>
          </p:nvSpPr>
          <p:spPr bwMode="auto">
            <a:xfrm flipH="1" flipV="1">
              <a:off x="3844" y="1896"/>
              <a:ext cx="56" cy="58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04518" name="Line 6"/>
            <p:cNvSpPr>
              <a:spLocks noChangeShapeType="1"/>
            </p:cNvSpPr>
            <p:nvPr/>
          </p:nvSpPr>
          <p:spPr bwMode="auto">
            <a:xfrm flipH="1" flipV="1">
              <a:off x="3560" y="1813"/>
              <a:ext cx="80" cy="84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661" name="Text Box 7"/>
            <p:cNvSpPr txBox="1">
              <a:spLocks noChangeArrowheads="1"/>
            </p:cNvSpPr>
            <p:nvPr/>
          </p:nvSpPr>
          <p:spPr bwMode="auto">
            <a:xfrm>
              <a:off x="2909" y="1196"/>
              <a:ext cx="177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800" b="1">
                  <a:solidFill>
                    <a:srgbClr val="FF3300"/>
                  </a:solidFill>
                </a:rPr>
                <a:t>effective height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800" b="1">
                  <a:solidFill>
                    <a:srgbClr val="FF3300"/>
                  </a:solidFill>
                </a:rPr>
                <a:t>1cm</a:t>
              </a:r>
            </a:p>
          </p:txBody>
        </p:sp>
      </p:grpSp>
      <p:pic>
        <p:nvPicPr>
          <p:cNvPr id="27655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6988"/>
            <a:ext cx="6515100" cy="193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359150"/>
            <a:ext cx="45720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" b="3217"/>
          <a:stretch>
            <a:fillRect/>
          </a:stretch>
        </p:blipFill>
        <p:spPr bwMode="auto">
          <a:xfrm>
            <a:off x="2997200" y="3028950"/>
            <a:ext cx="5470525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DE75135-D928-4AD9-80AA-3CDC3B6D76C4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2867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19BFF0E-BDC2-4396-88E1-7635938C60E6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de-DE" altLang="de-DE" sz="1000" smtClean="0"/>
          </a:p>
        </p:txBody>
      </p:sp>
      <p:sp>
        <p:nvSpPr>
          <p:cNvPr id="28676" name="Text Box 2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446088" y="204788"/>
            <a:ext cx="828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3200">
                <a:solidFill>
                  <a:schemeClr val="tx2"/>
                </a:solidFill>
              </a:rPr>
              <a:t>Anatomical Limitations of Aortic Valve Repair</a:t>
            </a:r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7" b="6911"/>
          <a:stretch>
            <a:fillRect/>
          </a:stretch>
        </p:blipFill>
        <p:spPr bwMode="auto">
          <a:xfrm>
            <a:off x="303213" y="1206500"/>
            <a:ext cx="7148512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13297" r="48805" b="10194"/>
          <a:stretch>
            <a:fillRect/>
          </a:stretch>
        </p:blipFill>
        <p:spPr bwMode="auto">
          <a:xfrm>
            <a:off x="4284663" y="2473325"/>
            <a:ext cx="4859337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5" name="Oval 5"/>
          <p:cNvSpPr>
            <a:spLocks noChangeArrowheads="1"/>
          </p:cNvSpPr>
          <p:nvPr/>
        </p:nvSpPr>
        <p:spPr bwMode="auto">
          <a:xfrm>
            <a:off x="7659688" y="3357563"/>
            <a:ext cx="1016000" cy="355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de-DE" sz="28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8680" name="Text Box 6"/>
          <p:cNvSpPr txBox="1">
            <a:spLocks noChangeArrowheads="1"/>
          </p:cNvSpPr>
          <p:nvPr/>
        </p:nvSpPr>
        <p:spPr bwMode="auto">
          <a:xfrm>
            <a:off x="6080125" y="397351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solidFill>
                  <a:srgbClr val="FF0000"/>
                </a:solidFill>
              </a:rPr>
              <a:t>Restrictive pathology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21A6392-2993-4605-9E48-377DD73895B7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26FD86-C40B-41C7-8AD9-2024D8F970E5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de-DE" altLang="de-DE" sz="1000" smtClean="0"/>
          </a:p>
        </p:txBody>
      </p:sp>
      <p:sp>
        <p:nvSpPr>
          <p:cNvPr id="29700" name="Text Box 2"/>
          <p:cNvSpPr txBox="1">
            <a:spLocks noChangeArrowheads="1"/>
          </p:cNvSpPr>
          <p:nvPr/>
        </p:nvSpPr>
        <p:spPr bwMode="auto">
          <a:xfrm>
            <a:off x="1468438" y="482600"/>
            <a:ext cx="6230937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>
                <a:solidFill>
                  <a:schemeClr val="tx2"/>
                </a:solidFill>
              </a:rPr>
              <a:t>Aortic Valve Repair - Assessment</a:t>
            </a:r>
          </a:p>
        </p:txBody>
      </p:sp>
      <p:sp>
        <p:nvSpPr>
          <p:cNvPr id="29701" name="Text Box 3"/>
          <p:cNvSpPr txBox="1">
            <a:spLocks noChangeArrowheads="1"/>
          </p:cNvSpPr>
          <p:nvPr/>
        </p:nvSpPr>
        <p:spPr bwMode="auto">
          <a:xfrm>
            <a:off x="3463925" y="1304925"/>
            <a:ext cx="206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600">
                <a:solidFill>
                  <a:schemeClr val="tx2"/>
                </a:solidFill>
              </a:rPr>
              <a:t>Solutions</a:t>
            </a:r>
          </a:p>
        </p:txBody>
      </p:sp>
      <p:sp>
        <p:nvSpPr>
          <p:cNvPr id="29702" name="Rectangle 22"/>
          <p:cNvSpPr>
            <a:spLocks noChangeArrowheads="1"/>
          </p:cNvSpPr>
          <p:nvPr/>
        </p:nvSpPr>
        <p:spPr bwMode="auto">
          <a:xfrm>
            <a:off x="1481138" y="2246313"/>
            <a:ext cx="54721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Configuration/coaptation of cusps</a:t>
            </a:r>
          </a:p>
        </p:txBody>
      </p:sp>
      <p:grpSp>
        <p:nvGrpSpPr>
          <p:cNvPr id="29703" name="Group 32"/>
          <p:cNvGrpSpPr>
            <a:grpSpLocks/>
          </p:cNvGrpSpPr>
          <p:nvPr/>
        </p:nvGrpSpPr>
        <p:grpSpPr bwMode="auto">
          <a:xfrm>
            <a:off x="7113588" y="646113"/>
            <a:ext cx="2035175" cy="1800225"/>
            <a:chOff x="2034" y="2854"/>
            <a:chExt cx="1410" cy="1110"/>
          </a:xfrm>
        </p:grpSpPr>
        <p:pic>
          <p:nvPicPr>
            <p:cNvPr id="29714" name="Picture 26" descr="0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" y="2854"/>
              <a:ext cx="1410" cy="111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6123" name="Freeform 27"/>
            <p:cNvSpPr>
              <a:spLocks/>
            </p:cNvSpPr>
            <p:nvPr/>
          </p:nvSpPr>
          <p:spPr bwMode="auto">
            <a:xfrm>
              <a:off x="2212" y="3031"/>
              <a:ext cx="1028" cy="752"/>
            </a:xfrm>
            <a:custGeom>
              <a:avLst/>
              <a:gdLst/>
              <a:ahLst/>
              <a:cxnLst>
                <a:cxn ang="0">
                  <a:pos x="52" y="144"/>
                </a:cxn>
                <a:cxn ang="0">
                  <a:pos x="4" y="400"/>
                </a:cxn>
                <a:cxn ang="0">
                  <a:pos x="76" y="800"/>
                </a:cxn>
                <a:cxn ang="0">
                  <a:pos x="244" y="984"/>
                </a:cxn>
                <a:cxn ang="0">
                  <a:pos x="316" y="1016"/>
                </a:cxn>
                <a:cxn ang="0">
                  <a:pos x="420" y="1000"/>
                </a:cxn>
                <a:cxn ang="0">
                  <a:pos x="612" y="840"/>
                </a:cxn>
                <a:cxn ang="0">
                  <a:pos x="788" y="576"/>
                </a:cxn>
                <a:cxn ang="0">
                  <a:pos x="892" y="336"/>
                </a:cxn>
                <a:cxn ang="0">
                  <a:pos x="940" y="512"/>
                </a:cxn>
                <a:cxn ang="0">
                  <a:pos x="1108" y="720"/>
                </a:cxn>
                <a:cxn ang="0">
                  <a:pos x="1340" y="864"/>
                </a:cxn>
                <a:cxn ang="0">
                  <a:pos x="1396" y="840"/>
                </a:cxn>
                <a:cxn ang="0">
                  <a:pos x="1340" y="648"/>
                </a:cxn>
                <a:cxn ang="0">
                  <a:pos x="1092" y="280"/>
                </a:cxn>
                <a:cxn ang="0">
                  <a:pos x="900" y="0"/>
                </a:cxn>
              </a:cxnLst>
              <a:rect l="0" t="0" r="r" b="b"/>
              <a:pathLst>
                <a:path w="1396" h="1029">
                  <a:moveTo>
                    <a:pt x="52" y="144"/>
                  </a:moveTo>
                  <a:cubicBezTo>
                    <a:pt x="26" y="217"/>
                    <a:pt x="0" y="291"/>
                    <a:pt x="4" y="400"/>
                  </a:cubicBezTo>
                  <a:cubicBezTo>
                    <a:pt x="8" y="509"/>
                    <a:pt x="36" y="703"/>
                    <a:pt x="76" y="800"/>
                  </a:cubicBezTo>
                  <a:cubicBezTo>
                    <a:pt x="116" y="897"/>
                    <a:pt x="204" y="948"/>
                    <a:pt x="244" y="984"/>
                  </a:cubicBezTo>
                  <a:cubicBezTo>
                    <a:pt x="284" y="1020"/>
                    <a:pt x="287" y="1013"/>
                    <a:pt x="316" y="1016"/>
                  </a:cubicBezTo>
                  <a:cubicBezTo>
                    <a:pt x="345" y="1019"/>
                    <a:pt x="371" y="1029"/>
                    <a:pt x="420" y="1000"/>
                  </a:cubicBezTo>
                  <a:cubicBezTo>
                    <a:pt x="469" y="971"/>
                    <a:pt x="551" y="911"/>
                    <a:pt x="612" y="840"/>
                  </a:cubicBezTo>
                  <a:cubicBezTo>
                    <a:pt x="673" y="769"/>
                    <a:pt x="741" y="660"/>
                    <a:pt x="788" y="576"/>
                  </a:cubicBezTo>
                  <a:cubicBezTo>
                    <a:pt x="835" y="492"/>
                    <a:pt x="867" y="347"/>
                    <a:pt x="892" y="336"/>
                  </a:cubicBezTo>
                  <a:cubicBezTo>
                    <a:pt x="917" y="325"/>
                    <a:pt x="904" y="448"/>
                    <a:pt x="940" y="512"/>
                  </a:cubicBezTo>
                  <a:cubicBezTo>
                    <a:pt x="976" y="576"/>
                    <a:pt x="1041" y="661"/>
                    <a:pt x="1108" y="720"/>
                  </a:cubicBezTo>
                  <a:cubicBezTo>
                    <a:pt x="1175" y="779"/>
                    <a:pt x="1292" y="844"/>
                    <a:pt x="1340" y="864"/>
                  </a:cubicBezTo>
                  <a:cubicBezTo>
                    <a:pt x="1388" y="884"/>
                    <a:pt x="1396" y="876"/>
                    <a:pt x="1396" y="840"/>
                  </a:cubicBezTo>
                  <a:cubicBezTo>
                    <a:pt x="1396" y="804"/>
                    <a:pt x="1391" y="741"/>
                    <a:pt x="1340" y="648"/>
                  </a:cubicBezTo>
                  <a:cubicBezTo>
                    <a:pt x="1289" y="555"/>
                    <a:pt x="1165" y="388"/>
                    <a:pt x="1092" y="280"/>
                  </a:cubicBezTo>
                  <a:cubicBezTo>
                    <a:pt x="1019" y="172"/>
                    <a:pt x="932" y="47"/>
                    <a:pt x="90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6125" name="Line 29"/>
            <p:cNvSpPr>
              <a:spLocks noChangeShapeType="1"/>
            </p:cNvSpPr>
            <p:nvPr/>
          </p:nvSpPr>
          <p:spPr bwMode="auto">
            <a:xfrm flipV="1">
              <a:off x="2427" y="3394"/>
              <a:ext cx="224" cy="3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704" name="Group 45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29710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11" name="Group 47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9712" name="Rectangle 48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29713" name="Picture 49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9705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12675" r="5450" b="21948"/>
          <a:stretch>
            <a:fillRect/>
          </a:stretch>
        </p:blipFill>
        <p:spPr bwMode="auto">
          <a:xfrm>
            <a:off x="185738" y="2994025"/>
            <a:ext cx="6335712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1151" name="Gruppieren 3"/>
          <p:cNvGrpSpPr>
            <a:grpSpLocks/>
          </p:cNvGrpSpPr>
          <p:nvPr/>
        </p:nvGrpSpPr>
        <p:grpSpPr bwMode="auto">
          <a:xfrm>
            <a:off x="2613025" y="3089275"/>
            <a:ext cx="5518150" cy="3646488"/>
            <a:chOff x="3849688" y="3030896"/>
            <a:chExt cx="5518150" cy="3646487"/>
          </a:xfrm>
        </p:grpSpPr>
        <p:pic>
          <p:nvPicPr>
            <p:cNvPr id="2970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688" y="3030896"/>
              <a:ext cx="5518150" cy="364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9708" name="Gerade Verbindung 2"/>
            <p:cNvCxnSpPr>
              <a:cxnSpLocks noChangeShapeType="1"/>
            </p:cNvCxnSpPr>
            <p:nvPr/>
          </p:nvCxnSpPr>
          <p:spPr bwMode="auto">
            <a:xfrm>
              <a:off x="5540375" y="5186143"/>
              <a:ext cx="0" cy="746561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09" name="Gerade Verbindung 17"/>
            <p:cNvCxnSpPr>
              <a:cxnSpLocks noChangeShapeType="1"/>
            </p:cNvCxnSpPr>
            <p:nvPr/>
          </p:nvCxnSpPr>
          <p:spPr bwMode="auto">
            <a:xfrm>
              <a:off x="6197600" y="5148044"/>
              <a:ext cx="0" cy="746561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074F5283-6D4D-487E-A2A4-300333A08433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3072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9A8B24E-2FB6-4B1C-823F-71942155134D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de-DE" altLang="de-DE" sz="1000" smtClean="0"/>
          </a:p>
        </p:txBody>
      </p:sp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1468438" y="1120775"/>
            <a:ext cx="6230937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>
                <a:solidFill>
                  <a:schemeClr val="tx2"/>
                </a:solidFill>
              </a:rPr>
              <a:t>Aortic Valve Repair - Assessment</a:t>
            </a:r>
          </a:p>
        </p:txBody>
      </p:sp>
      <p:sp>
        <p:nvSpPr>
          <p:cNvPr id="30725" name="Rectangle 22"/>
          <p:cNvSpPr>
            <a:spLocks noChangeArrowheads="1"/>
          </p:cNvSpPr>
          <p:nvPr/>
        </p:nvSpPr>
        <p:spPr bwMode="auto">
          <a:xfrm>
            <a:off x="1481138" y="2446338"/>
            <a:ext cx="54721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Configuration/coaptation of cusps</a:t>
            </a:r>
          </a:p>
        </p:txBody>
      </p:sp>
      <p:grpSp>
        <p:nvGrpSpPr>
          <p:cNvPr id="30726" name="Group 32"/>
          <p:cNvGrpSpPr>
            <a:grpSpLocks/>
          </p:cNvGrpSpPr>
          <p:nvPr/>
        </p:nvGrpSpPr>
        <p:grpSpPr bwMode="auto">
          <a:xfrm>
            <a:off x="650875" y="3324225"/>
            <a:ext cx="2035175" cy="1800225"/>
            <a:chOff x="2034" y="2854"/>
            <a:chExt cx="1410" cy="1110"/>
          </a:xfrm>
        </p:grpSpPr>
        <p:pic>
          <p:nvPicPr>
            <p:cNvPr id="30734" name="Picture 26" descr="09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" y="2854"/>
              <a:ext cx="1410" cy="111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6123" name="Freeform 27"/>
            <p:cNvSpPr>
              <a:spLocks/>
            </p:cNvSpPr>
            <p:nvPr/>
          </p:nvSpPr>
          <p:spPr bwMode="auto">
            <a:xfrm>
              <a:off x="2212" y="3031"/>
              <a:ext cx="1028" cy="752"/>
            </a:xfrm>
            <a:custGeom>
              <a:avLst/>
              <a:gdLst/>
              <a:ahLst/>
              <a:cxnLst>
                <a:cxn ang="0">
                  <a:pos x="52" y="144"/>
                </a:cxn>
                <a:cxn ang="0">
                  <a:pos x="4" y="400"/>
                </a:cxn>
                <a:cxn ang="0">
                  <a:pos x="76" y="800"/>
                </a:cxn>
                <a:cxn ang="0">
                  <a:pos x="244" y="984"/>
                </a:cxn>
                <a:cxn ang="0">
                  <a:pos x="316" y="1016"/>
                </a:cxn>
                <a:cxn ang="0">
                  <a:pos x="420" y="1000"/>
                </a:cxn>
                <a:cxn ang="0">
                  <a:pos x="612" y="840"/>
                </a:cxn>
                <a:cxn ang="0">
                  <a:pos x="788" y="576"/>
                </a:cxn>
                <a:cxn ang="0">
                  <a:pos x="892" y="336"/>
                </a:cxn>
                <a:cxn ang="0">
                  <a:pos x="940" y="512"/>
                </a:cxn>
                <a:cxn ang="0">
                  <a:pos x="1108" y="720"/>
                </a:cxn>
                <a:cxn ang="0">
                  <a:pos x="1340" y="864"/>
                </a:cxn>
                <a:cxn ang="0">
                  <a:pos x="1396" y="840"/>
                </a:cxn>
                <a:cxn ang="0">
                  <a:pos x="1340" y="648"/>
                </a:cxn>
                <a:cxn ang="0">
                  <a:pos x="1092" y="280"/>
                </a:cxn>
                <a:cxn ang="0">
                  <a:pos x="900" y="0"/>
                </a:cxn>
              </a:cxnLst>
              <a:rect l="0" t="0" r="r" b="b"/>
              <a:pathLst>
                <a:path w="1396" h="1029">
                  <a:moveTo>
                    <a:pt x="52" y="144"/>
                  </a:moveTo>
                  <a:cubicBezTo>
                    <a:pt x="26" y="217"/>
                    <a:pt x="0" y="291"/>
                    <a:pt x="4" y="400"/>
                  </a:cubicBezTo>
                  <a:cubicBezTo>
                    <a:pt x="8" y="509"/>
                    <a:pt x="36" y="703"/>
                    <a:pt x="76" y="800"/>
                  </a:cubicBezTo>
                  <a:cubicBezTo>
                    <a:pt x="116" y="897"/>
                    <a:pt x="204" y="948"/>
                    <a:pt x="244" y="984"/>
                  </a:cubicBezTo>
                  <a:cubicBezTo>
                    <a:pt x="284" y="1020"/>
                    <a:pt x="287" y="1013"/>
                    <a:pt x="316" y="1016"/>
                  </a:cubicBezTo>
                  <a:cubicBezTo>
                    <a:pt x="345" y="1019"/>
                    <a:pt x="371" y="1029"/>
                    <a:pt x="420" y="1000"/>
                  </a:cubicBezTo>
                  <a:cubicBezTo>
                    <a:pt x="469" y="971"/>
                    <a:pt x="551" y="911"/>
                    <a:pt x="612" y="840"/>
                  </a:cubicBezTo>
                  <a:cubicBezTo>
                    <a:pt x="673" y="769"/>
                    <a:pt x="741" y="660"/>
                    <a:pt x="788" y="576"/>
                  </a:cubicBezTo>
                  <a:cubicBezTo>
                    <a:pt x="835" y="492"/>
                    <a:pt x="867" y="347"/>
                    <a:pt x="892" y="336"/>
                  </a:cubicBezTo>
                  <a:cubicBezTo>
                    <a:pt x="917" y="325"/>
                    <a:pt x="904" y="448"/>
                    <a:pt x="940" y="512"/>
                  </a:cubicBezTo>
                  <a:cubicBezTo>
                    <a:pt x="976" y="576"/>
                    <a:pt x="1041" y="661"/>
                    <a:pt x="1108" y="720"/>
                  </a:cubicBezTo>
                  <a:cubicBezTo>
                    <a:pt x="1175" y="779"/>
                    <a:pt x="1292" y="844"/>
                    <a:pt x="1340" y="864"/>
                  </a:cubicBezTo>
                  <a:cubicBezTo>
                    <a:pt x="1388" y="884"/>
                    <a:pt x="1396" y="876"/>
                    <a:pt x="1396" y="840"/>
                  </a:cubicBezTo>
                  <a:cubicBezTo>
                    <a:pt x="1396" y="804"/>
                    <a:pt x="1391" y="741"/>
                    <a:pt x="1340" y="648"/>
                  </a:cubicBezTo>
                  <a:cubicBezTo>
                    <a:pt x="1289" y="555"/>
                    <a:pt x="1165" y="388"/>
                    <a:pt x="1092" y="280"/>
                  </a:cubicBezTo>
                  <a:cubicBezTo>
                    <a:pt x="1019" y="172"/>
                    <a:pt x="932" y="47"/>
                    <a:pt x="90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6125" name="Line 29"/>
            <p:cNvSpPr>
              <a:spLocks noChangeShapeType="1"/>
            </p:cNvSpPr>
            <p:nvPr/>
          </p:nvSpPr>
          <p:spPr bwMode="auto">
            <a:xfrm flipV="1">
              <a:off x="2427" y="3394"/>
              <a:ext cx="224" cy="38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727" name="Group 45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30730" name="Picture 4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31" name="Group 47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30732" name="Rectangle 48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30733" name="Picture 49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606425" y="5411788"/>
            <a:ext cx="26955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TAV: 17-22 mm</a:t>
            </a:r>
          </a:p>
          <a:p>
            <a:pPr>
              <a:defRPr/>
            </a:pPr>
            <a:r>
              <a:rPr lang="de-DE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BAV: 20-25 mm</a:t>
            </a:r>
          </a:p>
        </p:txBody>
      </p:sp>
      <p:pic>
        <p:nvPicPr>
          <p:cNvPr id="2" name="Tricuspid Sequenz05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73214" y="3089567"/>
            <a:ext cx="3511153" cy="28727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17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776A788-AD6F-464C-8C4D-BE15AB8E0106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3174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1E93B08-62E2-41F3-915D-9D4BB670BD58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de-DE" altLang="de-DE" sz="1000" smtClean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600" y="0"/>
            <a:ext cx="8915400" cy="1143000"/>
          </a:xfrm>
        </p:spPr>
        <p:txBody>
          <a:bodyPr lIns="91440" tIns="45720" rIns="91440" bIns="45720" anchor="ctr"/>
          <a:lstStyle/>
          <a:p>
            <a:pPr eaLnBrk="1" hangingPunct="1">
              <a:defRPr/>
            </a:pP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Causes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Cusp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Pathology</a:t>
            </a:r>
            <a:endParaRPr lang="de-DE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280988" y="1219200"/>
            <a:ext cx="8991601" cy="4953000"/>
          </a:xfrm>
          <a:effectLst>
            <a:outerShdw dist="12700" algn="ctr" rotWithShape="0">
              <a:schemeClr val="bg2"/>
            </a:outerShdw>
          </a:effectLst>
        </p:spPr>
        <p:txBody>
          <a:bodyPr lIns="91440" tIns="45720" rIns="91440" bIns="45720"/>
          <a:lstStyle/>
          <a:p>
            <a:pPr marL="838200" indent="-457200" defTabSz="190500" eaLnBrk="1" hangingPunct="1">
              <a:lnSpc>
                <a:spcPct val="110000"/>
              </a:lnSpc>
            </a:pPr>
            <a:endParaRPr lang="de-DE" altLang="de-DE" sz="2000" smtClean="0">
              <a:sym typeface="Wingdings" pitchFamily="2" charset="2"/>
            </a:endParaRPr>
          </a:p>
          <a:p>
            <a:pPr marL="838200" indent="-457200" defTabSz="190500" eaLnBrk="1" hangingPunct="1">
              <a:lnSpc>
                <a:spcPct val="110000"/>
              </a:lnSpc>
            </a:pPr>
            <a:r>
              <a:rPr lang="de-DE" altLang="de-DE" sz="2000" smtClean="0">
                <a:sym typeface="Wingdings" pitchFamily="2" charset="2"/>
              </a:rPr>
              <a:t>Prolapse  n=606/826 =73%</a:t>
            </a:r>
          </a:p>
          <a:p>
            <a:pPr marL="1206500" lvl="1" indent="-342900" defTabSz="190500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de-DE" altLang="de-DE" sz="2000" smtClean="0">
                <a:sym typeface="Wingdings" pitchFamily="2" charset="2"/>
              </a:rPr>
              <a:t>(right &gt; non &gt; left-coronary cusp)</a:t>
            </a:r>
          </a:p>
          <a:p>
            <a:pPr marL="1206500" lvl="1" indent="-342900" defTabSz="190500" eaLnBrk="1" hangingPunct="1">
              <a:lnSpc>
                <a:spcPct val="110000"/>
              </a:lnSpc>
              <a:buFont typeface="Wingdings" pitchFamily="2" charset="2"/>
              <a:buNone/>
            </a:pPr>
            <a:endParaRPr lang="de-DE" altLang="de-DE" sz="2000" smtClean="0">
              <a:sym typeface="Wingdings" pitchFamily="2" charset="2"/>
            </a:endParaRPr>
          </a:p>
          <a:p>
            <a:pPr marL="838200" indent="-457200" defTabSz="190500" eaLnBrk="1" hangingPunct="1">
              <a:lnSpc>
                <a:spcPct val="110000"/>
              </a:lnSpc>
            </a:pPr>
            <a:r>
              <a:rPr lang="de-DE" altLang="de-DE" sz="2000" smtClean="0">
                <a:sym typeface="Wingdings" pitchFamily="2" charset="2"/>
              </a:rPr>
              <a:t>Congenital malformation </a:t>
            </a:r>
          </a:p>
          <a:p>
            <a:pPr marL="1206500" lvl="1" indent="-342900" defTabSz="190500" eaLnBrk="1" hangingPunct="1">
              <a:lnSpc>
                <a:spcPct val="110000"/>
              </a:lnSpc>
            </a:pPr>
            <a:r>
              <a:rPr lang="de-DE" altLang="de-DE" sz="2000" smtClean="0">
                <a:sym typeface="Wingdings" pitchFamily="2" charset="2"/>
              </a:rPr>
              <a:t>bicuspid n=276</a:t>
            </a:r>
          </a:p>
          <a:p>
            <a:pPr marL="1206500" lvl="1" indent="-342900" defTabSz="190500" eaLnBrk="1" hangingPunct="1">
              <a:lnSpc>
                <a:spcPct val="110000"/>
              </a:lnSpc>
            </a:pPr>
            <a:r>
              <a:rPr lang="de-DE" altLang="de-DE" sz="2000" smtClean="0">
                <a:sym typeface="Wingdings" pitchFamily="2" charset="2"/>
              </a:rPr>
              <a:t>unicuspid n =50</a:t>
            </a:r>
          </a:p>
          <a:p>
            <a:pPr marL="1206500" lvl="1" indent="-342900" defTabSz="190500" eaLnBrk="1" hangingPunct="1">
              <a:lnSpc>
                <a:spcPct val="110000"/>
              </a:lnSpc>
            </a:pPr>
            <a:r>
              <a:rPr lang="de-DE" altLang="de-DE" sz="2000" smtClean="0">
                <a:sym typeface="Wingdings" pitchFamily="2" charset="2"/>
              </a:rPr>
              <a:t>quadricuspid n =3</a:t>
            </a:r>
          </a:p>
          <a:p>
            <a:pPr marL="1206500" lvl="1" indent="-342900" defTabSz="190500" eaLnBrk="1" hangingPunct="1">
              <a:lnSpc>
                <a:spcPct val="110000"/>
              </a:lnSpc>
            </a:pPr>
            <a:endParaRPr lang="de-DE" altLang="de-DE" sz="2000" smtClean="0">
              <a:sym typeface="Wingdings" pitchFamily="2" charset="2"/>
            </a:endParaRPr>
          </a:p>
          <a:p>
            <a:pPr marL="838200" indent="-457200" defTabSz="190500" eaLnBrk="1" hangingPunct="1">
              <a:lnSpc>
                <a:spcPct val="110000"/>
              </a:lnSpc>
            </a:pPr>
            <a:r>
              <a:rPr lang="de-DE" altLang="de-DE" sz="2000" smtClean="0">
                <a:sym typeface="Wingdings" pitchFamily="2" charset="2"/>
              </a:rPr>
              <a:t>Retraction / Calcium n=42</a:t>
            </a:r>
          </a:p>
          <a:p>
            <a:pPr marL="838200" indent="-457200" defTabSz="190500" eaLnBrk="1" hangingPunct="1">
              <a:lnSpc>
                <a:spcPct val="110000"/>
              </a:lnSpc>
            </a:pPr>
            <a:endParaRPr lang="de-DE" altLang="de-DE" sz="2000" smtClean="0">
              <a:sym typeface="Wingdings" pitchFamily="2" charset="2"/>
            </a:endParaRPr>
          </a:p>
        </p:txBody>
      </p:sp>
      <p:sp>
        <p:nvSpPr>
          <p:cNvPr id="784388" name="AutoShape 4"/>
          <p:cNvSpPr>
            <a:spLocks noChangeArrowheads="1"/>
          </p:cNvSpPr>
          <p:nvPr/>
        </p:nvSpPr>
        <p:spPr bwMode="auto">
          <a:xfrm>
            <a:off x="762000" y="3505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4610100" y="2603500"/>
          <a:ext cx="4483100" cy="278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752" name="Text Box 6"/>
          <p:cNvSpPr txBox="1">
            <a:spLocks noChangeArrowheads="1"/>
          </p:cNvSpPr>
          <p:nvPr/>
        </p:nvSpPr>
        <p:spPr bwMode="auto">
          <a:xfrm>
            <a:off x="7308850" y="5013325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Prolapse</a:t>
            </a:r>
          </a:p>
        </p:txBody>
      </p:sp>
      <p:sp>
        <p:nvSpPr>
          <p:cNvPr id="31753" name="Text Box 7"/>
          <p:cNvSpPr txBox="1">
            <a:spLocks noChangeArrowheads="1"/>
          </p:cNvSpPr>
          <p:nvPr/>
        </p:nvSpPr>
        <p:spPr bwMode="auto">
          <a:xfrm>
            <a:off x="4787900" y="2420938"/>
            <a:ext cx="1889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Congenital</a:t>
            </a:r>
          </a:p>
        </p:txBody>
      </p:sp>
      <p:sp>
        <p:nvSpPr>
          <p:cNvPr id="31754" name="Text Box 8"/>
          <p:cNvSpPr txBox="1">
            <a:spLocks noChangeArrowheads="1"/>
          </p:cNvSpPr>
          <p:nvPr/>
        </p:nvSpPr>
        <p:spPr bwMode="auto">
          <a:xfrm>
            <a:off x="3708400" y="4581525"/>
            <a:ext cx="18081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800"/>
              <a:t>Retraction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27C9ABEE-6741-49B0-9175-3C3F2572A3E8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3277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E13ADA86-BAD6-4542-B5DA-95113FDCECBC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de-DE" altLang="de-DE" sz="1000" smtClean="0"/>
          </a:p>
        </p:txBody>
      </p:sp>
      <p:sp>
        <p:nvSpPr>
          <p:cNvPr id="32773" name="Textfeld 1"/>
          <p:cNvSpPr txBox="1">
            <a:spLocks noChangeArrowheads="1"/>
          </p:cNvSpPr>
          <p:nvPr/>
        </p:nvSpPr>
        <p:spPr bwMode="auto">
          <a:xfrm>
            <a:off x="1995487" y="982879"/>
            <a:ext cx="5240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 dirty="0" err="1"/>
              <a:t>Aortic</a:t>
            </a:r>
            <a:r>
              <a:rPr lang="de-DE" altLang="de-DE" sz="2800" dirty="0"/>
              <a:t> </a:t>
            </a:r>
            <a:r>
              <a:rPr lang="de-DE" altLang="de-DE" sz="2800" dirty="0" err="1"/>
              <a:t>valve</a:t>
            </a:r>
            <a:r>
              <a:rPr lang="de-DE" altLang="de-DE" sz="2800" dirty="0"/>
              <a:t> – stress </a:t>
            </a:r>
            <a:r>
              <a:rPr lang="de-DE" altLang="de-DE" sz="2800" dirty="0" err="1"/>
              <a:t>distribution</a:t>
            </a:r>
            <a:endParaRPr lang="de-DE" altLang="de-DE" sz="2800" dirty="0"/>
          </a:p>
        </p:txBody>
      </p:sp>
      <p:pic>
        <p:nvPicPr>
          <p:cNvPr id="2" name="alex clos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523748"/>
            <a:ext cx="6948264" cy="45742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286B74B8-616A-40F6-B7A5-57C9BF491ACA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512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47EEFE0-767E-4FDF-95AC-D8EA320D33F7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DE" altLang="de-DE" sz="1000" smtClean="0"/>
          </a:p>
        </p:txBody>
      </p:sp>
      <p:sp>
        <p:nvSpPr>
          <p:cNvPr id="69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08050"/>
            <a:ext cx="8915400" cy="1143000"/>
          </a:xfrm>
        </p:spPr>
        <p:txBody>
          <a:bodyPr lIns="91440" tIns="45720" rIns="91440" bIns="45720" anchor="ctr"/>
          <a:lstStyle/>
          <a:p>
            <a:pPr eaLnBrk="1" hangingPunct="1">
              <a:defRPr/>
            </a:pPr>
            <a:r>
              <a:rPr lang="de-DE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Aortic Valve - Historic Repair Attempts 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6858000" y="6211888"/>
            <a:ext cx="169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de-DE">
              <a:solidFill>
                <a:schemeClr val="tx2"/>
              </a:solidFill>
            </a:endParaRPr>
          </a:p>
        </p:txBody>
      </p:sp>
      <p:sp>
        <p:nvSpPr>
          <p:cNvPr id="698372" name="AutoShape 4"/>
          <p:cNvSpPr>
            <a:spLocks noChangeArrowheads="1"/>
          </p:cNvSpPr>
          <p:nvPr/>
        </p:nvSpPr>
        <p:spPr bwMode="auto">
          <a:xfrm>
            <a:off x="692150" y="3505200"/>
            <a:ext cx="974725" cy="485775"/>
          </a:xfrm>
          <a:prstGeom prst="rightArrow">
            <a:avLst>
              <a:gd name="adj1" fmla="val 50000"/>
              <a:gd name="adj2" fmla="val 50163"/>
            </a:avLst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127" name="Group 12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4" name="Group 14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5135" name="Rectangle 15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5136" name="Picture 1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12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35681" r="8394" b="31137"/>
          <a:stretch>
            <a:fillRect/>
          </a:stretch>
        </p:blipFill>
        <p:spPr bwMode="auto">
          <a:xfrm>
            <a:off x="1173163" y="1727200"/>
            <a:ext cx="6764337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11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109913"/>
            <a:ext cx="2386013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2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3317875"/>
            <a:ext cx="2398713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3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4037013"/>
            <a:ext cx="3140075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4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4641850"/>
            <a:ext cx="2519363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2B356CA-7E01-4427-BEAD-31E725AB1DE8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3379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E6EC4498-AE15-401F-848B-1C9AA793274E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de-DE" altLang="de-DE" sz="1000" smtClean="0"/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1012825" y="1054100"/>
            <a:ext cx="5695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600">
                <a:solidFill>
                  <a:schemeClr val="tx2"/>
                </a:solidFill>
              </a:rPr>
              <a:t>Reconstructive Techniques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779713" y="2074863"/>
            <a:ext cx="34686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>
                <a:solidFill>
                  <a:schemeClr val="accent2"/>
                </a:solidFill>
              </a:rPr>
              <a:t>Cusp Pathology</a:t>
            </a: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1111250" y="5853113"/>
            <a:ext cx="1479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Plication of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Cusp Margin</a:t>
            </a:r>
          </a:p>
        </p:txBody>
      </p:sp>
      <p:pic>
        <p:nvPicPr>
          <p:cNvPr id="33799" name="Picture 6" descr="Bild3a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25806" r="-1254" b="13736"/>
          <a:stretch>
            <a:fillRect/>
          </a:stretch>
        </p:blipFill>
        <p:spPr bwMode="auto">
          <a:xfrm>
            <a:off x="7472363" y="0"/>
            <a:ext cx="16716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7" descr="L5528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9" t="9282" r="14253" b="9862"/>
          <a:stretch>
            <a:fillRect/>
          </a:stretch>
        </p:blipFill>
        <p:spPr bwMode="auto">
          <a:xfrm>
            <a:off x="922338" y="3538538"/>
            <a:ext cx="22367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1209675" y="2851150"/>
            <a:ext cx="1187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solidFill>
                  <a:schemeClr val="tx2"/>
                </a:solidFill>
              </a:rPr>
              <a:t>Prolapse</a:t>
            </a:r>
          </a:p>
        </p:txBody>
      </p:sp>
      <p:pic>
        <p:nvPicPr>
          <p:cNvPr id="2" name="Tricuspid Sequenz1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5936" y="2593974"/>
            <a:ext cx="4104456" cy="33581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E0D5ABA-B097-49D2-A62D-EB2EB22E037F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3481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2DAD058E-48F0-4A62-A794-C289244F9EF8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de-DE" altLang="de-DE" sz="1000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0" t="42534" r="18558" b="17972"/>
          <a:stretch>
            <a:fillRect/>
          </a:stretch>
        </p:blipFill>
        <p:spPr bwMode="auto">
          <a:xfrm>
            <a:off x="1136650" y="1787525"/>
            <a:ext cx="47847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1574800" y="407988"/>
            <a:ext cx="59832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sz="28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Aortic Valve Repair </a:t>
            </a:r>
          </a:p>
          <a:p>
            <a:pPr algn="ctr">
              <a:defRPr/>
            </a:pPr>
            <a:endParaRPr lang="de-DE" sz="280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de-DE" sz="24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Freedom from Valve-related Complications</a:t>
            </a:r>
          </a:p>
        </p:txBody>
      </p:sp>
      <p:grpSp>
        <p:nvGrpSpPr>
          <p:cNvPr id="34822" name="Group 7"/>
          <p:cNvGrpSpPr>
            <a:grpSpLocks/>
          </p:cNvGrpSpPr>
          <p:nvPr/>
        </p:nvGrpSpPr>
        <p:grpSpPr bwMode="auto">
          <a:xfrm>
            <a:off x="5022850" y="4197350"/>
            <a:ext cx="3702050" cy="2058988"/>
            <a:chOff x="1548" y="2492"/>
            <a:chExt cx="2596" cy="1620"/>
          </a:xfrm>
        </p:grpSpPr>
        <p:pic>
          <p:nvPicPr>
            <p:cNvPr id="34825" name="Picture 8" descr="Figur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7" b="58395"/>
            <a:stretch>
              <a:fillRect/>
            </a:stretch>
          </p:blipFill>
          <p:spPr bwMode="auto">
            <a:xfrm>
              <a:off x="1548" y="2492"/>
              <a:ext cx="2596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153" name="Text Box 9"/>
            <p:cNvSpPr txBox="1">
              <a:spLocks noChangeArrowheads="1"/>
            </p:cNvSpPr>
            <p:nvPr/>
          </p:nvSpPr>
          <p:spPr bwMode="auto">
            <a:xfrm>
              <a:off x="2042" y="2519"/>
              <a:ext cx="1595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Incidence of valve-</a:t>
              </a:r>
            </a:p>
            <a:p>
              <a:pPr algn="ctr">
                <a:defRPr/>
              </a:pPr>
              <a:r>
                <a:rPr lang="de-DE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related complications</a:t>
              </a:r>
            </a:p>
          </p:txBody>
        </p:sp>
      </p:grpSp>
      <p:sp>
        <p:nvSpPr>
          <p:cNvPr id="646154" name="Text Box 10"/>
          <p:cNvSpPr txBox="1">
            <a:spLocks noChangeArrowheads="1"/>
          </p:cNvSpPr>
          <p:nvPr/>
        </p:nvSpPr>
        <p:spPr bwMode="auto">
          <a:xfrm>
            <a:off x="5029200" y="6351588"/>
            <a:ext cx="360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Hammermeister et al, JACC 2000</a:t>
            </a:r>
          </a:p>
        </p:txBody>
      </p:sp>
      <p:sp>
        <p:nvSpPr>
          <p:cNvPr id="646155" name="Text Box 11"/>
          <p:cNvSpPr txBox="1">
            <a:spLocks noChangeArrowheads="1"/>
          </p:cNvSpPr>
          <p:nvPr/>
        </p:nvSpPr>
        <p:spPr bwMode="auto">
          <a:xfrm>
            <a:off x="4403725" y="1725613"/>
            <a:ext cx="69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200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86%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5F629E3D-650B-4A3B-AA8C-0ED35D38FE56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3584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2BA3DC61-B7B6-4C94-9BB1-334ED68119AE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de-DE" altLang="de-DE" sz="1000" smtClean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16088"/>
            <a:ext cx="5040312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57563"/>
            <a:ext cx="43211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924175"/>
            <a:ext cx="3224212" cy="277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45A84EF-7EE1-4C25-83BF-79079B443FE5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36867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E12C02AC-BB82-4CF9-8EFB-56895F5A6170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de-DE" altLang="de-DE" sz="1000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4392613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68413"/>
            <a:ext cx="24765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65625"/>
            <a:ext cx="2333625" cy="15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149725"/>
            <a:ext cx="2627312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68C460C-59AB-41FF-BE3B-F96F8DD0AF74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3789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B37E9D1-123D-45EF-BB16-366B861ED0F1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de-DE" altLang="de-DE" sz="1000" smtClean="0"/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24400"/>
            <a:ext cx="4897437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9225"/>
            <a:ext cx="4752975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00438"/>
            <a:ext cx="377348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16113"/>
            <a:ext cx="18002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4E2765D-9C73-44FF-AA02-F8F73974EC32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3891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B6E8DFA-7FEC-4858-B884-2D7CD85CC08F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de-DE" altLang="de-DE" sz="1000" smtClean="0"/>
          </a:p>
        </p:txBody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493713" y="863600"/>
            <a:ext cx="678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600">
                <a:solidFill>
                  <a:schemeClr val="tx2"/>
                </a:solidFill>
              </a:rPr>
              <a:t>Root Repair – Technical Options</a:t>
            </a:r>
          </a:p>
        </p:txBody>
      </p:sp>
      <p:pic>
        <p:nvPicPr>
          <p:cNvPr id="38917" name="Picture 3" descr="Bild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8" b="11879"/>
          <a:stretch>
            <a:fillRect/>
          </a:stretch>
        </p:blipFill>
        <p:spPr bwMode="auto">
          <a:xfrm>
            <a:off x="7437438" y="0"/>
            <a:ext cx="170656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8" name="Text Box 28"/>
          <p:cNvSpPr txBox="1">
            <a:spLocks noChangeArrowheads="1"/>
          </p:cNvSpPr>
          <p:nvPr/>
        </p:nvSpPr>
        <p:spPr bwMode="auto">
          <a:xfrm>
            <a:off x="114300" y="3668713"/>
            <a:ext cx="1350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de-DE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Cabrol</a:t>
            </a:r>
            <a:r>
              <a:rPr lang="de-DE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1966)</a:t>
            </a:r>
            <a:endParaRPr lang="de-DE" sz="1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8919" name="Group 5"/>
          <p:cNvGrpSpPr>
            <a:grpSpLocks/>
          </p:cNvGrpSpPr>
          <p:nvPr/>
        </p:nvGrpSpPr>
        <p:grpSpPr bwMode="auto">
          <a:xfrm>
            <a:off x="409575" y="2863850"/>
            <a:ext cx="615950" cy="661988"/>
            <a:chOff x="370" y="2468"/>
            <a:chExt cx="796" cy="785"/>
          </a:xfrm>
        </p:grpSpPr>
        <p:pic>
          <p:nvPicPr>
            <p:cNvPr id="38934" name="Picture 30" descr="L595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32" r="1320" b="14203"/>
            <a:stretch>
              <a:fillRect/>
            </a:stretch>
          </p:blipFill>
          <p:spPr bwMode="auto">
            <a:xfrm>
              <a:off x="370" y="2468"/>
              <a:ext cx="796" cy="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794" name="Line 34"/>
            <p:cNvSpPr>
              <a:spLocks noChangeShapeType="1"/>
            </p:cNvSpPr>
            <p:nvPr/>
          </p:nvSpPr>
          <p:spPr bwMode="auto">
            <a:xfrm>
              <a:off x="466" y="3038"/>
              <a:ext cx="103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95" name="Line 35"/>
            <p:cNvSpPr>
              <a:spLocks noChangeShapeType="1"/>
            </p:cNvSpPr>
            <p:nvPr/>
          </p:nvSpPr>
          <p:spPr bwMode="auto">
            <a:xfrm flipH="1">
              <a:off x="1041" y="3046"/>
              <a:ext cx="96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57796" name="Rectangle 36"/>
          <p:cNvSpPr>
            <a:spLocks noChangeArrowheads="1"/>
          </p:cNvSpPr>
          <p:nvPr/>
        </p:nvSpPr>
        <p:spPr bwMode="auto">
          <a:xfrm>
            <a:off x="-152400" y="2060575"/>
            <a:ext cx="1968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Subcommissural</a:t>
            </a:r>
            <a:endParaRPr lang="de-DE" sz="1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de-DE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Plication</a:t>
            </a:r>
            <a:endParaRPr lang="de-DE" sz="1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8921" name="Group 3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38930" name="Picture 3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931" name="Group 3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38932" name="Rectangle 4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38933" name="Picture 41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619125" y="2489200"/>
            <a:ext cx="608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6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</p:txBody>
      </p:sp>
      <p:grpSp>
        <p:nvGrpSpPr>
          <p:cNvPr id="38923" name="Group 16"/>
          <p:cNvGrpSpPr>
            <a:grpSpLocks/>
          </p:cNvGrpSpPr>
          <p:nvPr/>
        </p:nvGrpSpPr>
        <p:grpSpPr bwMode="auto">
          <a:xfrm>
            <a:off x="1660525" y="4554538"/>
            <a:ext cx="1573213" cy="1574800"/>
            <a:chOff x="686" y="2189"/>
            <a:chExt cx="991" cy="992"/>
          </a:xfrm>
        </p:grpSpPr>
        <p:pic>
          <p:nvPicPr>
            <p:cNvPr id="38927" name="Picture 17" descr="L595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32" r="1320" b="14203"/>
            <a:stretch>
              <a:fillRect/>
            </a:stretch>
          </p:blipFill>
          <p:spPr bwMode="auto">
            <a:xfrm>
              <a:off x="686" y="2189"/>
              <a:ext cx="991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8" name="Line 18"/>
            <p:cNvSpPr>
              <a:spLocks noChangeShapeType="1"/>
            </p:cNvSpPr>
            <p:nvPr/>
          </p:nvSpPr>
          <p:spPr bwMode="auto">
            <a:xfrm>
              <a:off x="842" y="2915"/>
              <a:ext cx="115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929" name="Line 19"/>
            <p:cNvSpPr>
              <a:spLocks noChangeShapeType="1"/>
            </p:cNvSpPr>
            <p:nvPr/>
          </p:nvSpPr>
          <p:spPr bwMode="auto">
            <a:xfrm flipH="1">
              <a:off x="1482" y="2914"/>
              <a:ext cx="108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2606675" y="1973263"/>
            <a:ext cx="45656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Aortic</a:t>
            </a:r>
            <a:r>
              <a:rPr lang="de-DE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Annuloplasty</a:t>
            </a:r>
          </a:p>
          <a:p>
            <a:pPr algn="ctr">
              <a:defRPr/>
            </a:pPr>
            <a:r>
              <a:rPr lang="de-DE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(AVJ &gt; 25-27mm)</a:t>
            </a:r>
          </a:p>
        </p:txBody>
      </p:sp>
      <p:pic>
        <p:nvPicPr>
          <p:cNvPr id="38925" name="Picture 21" descr="AnnularStitchOutside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3105150"/>
            <a:ext cx="30575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11510" r="22060" b="8211"/>
          <a:stretch>
            <a:fillRect/>
          </a:stretch>
        </p:blipFill>
        <p:spPr bwMode="auto">
          <a:xfrm>
            <a:off x="6451600" y="3195638"/>
            <a:ext cx="1660525" cy="166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C93BCB5-1ED0-40C2-BE58-AA55E1B39516}" type="datetime1">
              <a:rPr lang="de-DE" altLang="de-DE" sz="10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>
              <a:solidFill>
                <a:srgbClr val="000000"/>
              </a:solidFill>
            </a:endParaRPr>
          </a:p>
        </p:txBody>
      </p:sp>
      <p:sp>
        <p:nvSpPr>
          <p:cNvPr id="3993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EA00820-3037-45A2-B2C1-5D20E93F6043}" type="slidenum">
              <a:rPr lang="de-DE" altLang="de-DE" sz="10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de-DE" altLang="de-DE" sz="1000" smtClean="0">
              <a:solidFill>
                <a:srgbClr val="000000"/>
              </a:solidFill>
            </a:endParaRP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143250" y="839788"/>
            <a:ext cx="441483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de-DE" sz="2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de-DE" sz="280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Correction</a:t>
            </a:r>
            <a:r>
              <a:rPr lang="de-DE" sz="28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28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AV </a:t>
            </a:r>
            <a:r>
              <a:rPr lang="de-DE" sz="280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dilatation</a:t>
            </a:r>
            <a:r>
              <a:rPr lang="de-DE" sz="28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>
              <a:defRPr/>
            </a:pPr>
            <a:endParaRPr lang="de-DE" sz="2800" u="sng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9941" name="Picture 3" descr="Schafer8BPledgetsFP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3" t="28929" r="32936" b="30510"/>
          <a:stretch>
            <a:fillRect/>
          </a:stretch>
        </p:blipFill>
        <p:spPr bwMode="auto">
          <a:xfrm>
            <a:off x="192088" y="920750"/>
            <a:ext cx="2098675" cy="2363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V klein 0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3808" y="1844824"/>
            <a:ext cx="5301208" cy="42409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7E8C6E8-32F0-40F5-B867-38EE296AE098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4096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98EEDF4-23D3-4F42-866E-9D5D074B6047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de-DE" altLang="de-DE" sz="1000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404938"/>
            <a:ext cx="7035800" cy="4395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92275"/>
            <a:ext cx="7481887" cy="4437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1881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1862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071563" y="466725"/>
            <a:ext cx="6873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/>
              <a:t>Freedom from Reoperation – all BAV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1862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890838" y="1260475"/>
            <a:ext cx="3403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>
                <a:solidFill>
                  <a:schemeClr val="tx2"/>
                </a:solidFill>
              </a:rPr>
              <a:t>Predictors of Failure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81025" y="1844675"/>
            <a:ext cx="78994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					   p		    p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					univar.		multivar.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24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solidFill>
                  <a:schemeClr val="tx2"/>
                </a:solidFill>
              </a:rPr>
              <a:t>Patient age &lt; 40 yrs.		0.0051	0.001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solidFill>
                  <a:schemeClr val="tx2"/>
                </a:solidFill>
              </a:rPr>
              <a:t>Orientation of comm. (&lt;160°) 	0.0001	0.002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Non-root replacement		0.0018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Cabrol suture			0.04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solidFill>
                  <a:schemeClr val="tx2"/>
                </a:solidFill>
              </a:rPr>
              <a:t>Pericardial patch			0.0001	0.0001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solidFill>
                  <a:schemeClr val="tx2"/>
                </a:solidFill>
              </a:rPr>
              <a:t>AV diameter	(&gt;28 mm)		0.0005	0.007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ST diameter (</a:t>
            </a:r>
            <a:r>
              <a:rPr lang="de-DE" altLang="de-DE" sz="2400">
                <a:cs typeface="Arial" charset="0"/>
              </a:rPr>
              <a:t>≤ 30 mm)		0.0142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cs typeface="Arial" charset="0"/>
              </a:rPr>
              <a:t>Effective height &lt; 9mm		0.0013	</a:t>
            </a:r>
            <a:r>
              <a:rPr lang="de-DE" altLang="de-DE" sz="2400">
                <a:solidFill>
                  <a:schemeClr val="tx2"/>
                </a:solidFill>
                <a:cs typeface="Arial" charset="0"/>
              </a:rPr>
              <a:t>0.002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cs typeface="Arial" charset="0"/>
              </a:rPr>
              <a:t>Preop AR &gt; III			0.0029</a:t>
            </a:r>
          </a:p>
        </p:txBody>
      </p:sp>
      <p:grpSp>
        <p:nvGrpSpPr>
          <p:cNvPr id="41992" name="Group 8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217097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995" name="Group 10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41996" name="Rectangle 11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217100" name="Picture 12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Rechteck 1"/>
          <p:cNvSpPr/>
          <p:nvPr/>
        </p:nvSpPr>
        <p:spPr>
          <a:xfrm>
            <a:off x="468313" y="4437063"/>
            <a:ext cx="7775575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55C45328-7671-4D4A-A981-E1B2BFF8BD19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4301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911C7DB0-8C88-49E0-8052-0F4AB459056E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de-DE" altLang="de-DE" sz="1000" smtClean="0"/>
          </a:p>
        </p:txBody>
      </p:sp>
      <p:sp>
        <p:nvSpPr>
          <p:cNvPr id="43012" name="Rectangle 7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8207375" cy="792163"/>
          </a:xfrm>
        </p:spPr>
        <p:txBody>
          <a:bodyPr/>
          <a:lstStyle/>
          <a:p>
            <a:pPr eaLnBrk="1" hangingPunct="1"/>
            <a:r>
              <a:rPr lang="de-DE" altLang="de-DE" smtClean="0"/>
              <a:t>Aortic Valve Reconstruction</a:t>
            </a:r>
          </a:p>
        </p:txBody>
      </p:sp>
      <p:sp>
        <p:nvSpPr>
          <p:cNvPr id="43013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2400" smtClean="0"/>
              <a:t>AV reconstruction is on ist way to a rational and reproducible</a:t>
            </a:r>
          </a:p>
          <a:p>
            <a:pPr eaLnBrk="1" hangingPunct="1"/>
            <a:r>
              <a:rPr lang="de-DE" altLang="de-DE" sz="2400" smtClean="0"/>
              <a:t> approach (A + B + C + ? = functioning AV)</a:t>
            </a:r>
          </a:p>
          <a:p>
            <a:pPr eaLnBrk="1" hangingPunct="1"/>
            <a:endParaRPr lang="de-DE" altLang="de-DE" sz="2400" smtClean="0"/>
          </a:p>
          <a:p>
            <a:pPr eaLnBrk="1" hangingPunct="1"/>
            <a:r>
              <a:rPr lang="de-DE" altLang="de-DE" sz="2400" smtClean="0"/>
              <a:t>Scientific basis is becoming clearer</a:t>
            </a:r>
          </a:p>
          <a:p>
            <a:pPr eaLnBrk="1" hangingPunct="1"/>
            <a:endParaRPr lang="de-DE" altLang="de-DE" sz="2400" smtClean="0"/>
          </a:p>
          <a:p>
            <a:pPr eaLnBrk="1" hangingPunct="1"/>
            <a:r>
              <a:rPr lang="de-DE" altLang="de-DE" sz="2400" smtClean="0"/>
              <a:t>Valve-related complications are rare if repair is stable</a:t>
            </a:r>
          </a:p>
          <a:p>
            <a:pPr eaLnBrk="1" hangingPunct="1"/>
            <a:endParaRPr lang="de-DE" altLang="de-DE" sz="2400" smtClean="0"/>
          </a:p>
          <a:p>
            <a:pPr eaLnBrk="1" hangingPunct="1"/>
            <a:r>
              <a:rPr lang="de-DE" altLang="de-DE" sz="2400" smtClean="0"/>
              <a:t>AV reconstruction should be considered in every patient</a:t>
            </a:r>
          </a:p>
          <a:p>
            <a:pPr eaLnBrk="1" hangingPunct="1"/>
            <a:r>
              <a:rPr lang="de-DE" altLang="de-DE" sz="2400" smtClean="0"/>
              <a:t> with 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5635BD9-B230-4327-B95D-E3213ED3AE06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614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09D09F3E-C8B2-4308-BF53-ABF352A6FFCA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DE" altLang="de-DE" sz="1000" smtClean="0"/>
          </a:p>
        </p:txBody>
      </p:sp>
      <p:sp>
        <p:nvSpPr>
          <p:cNvPr id="656386" name="Text Box 2"/>
          <p:cNvSpPr txBox="1">
            <a:spLocks noChangeArrowheads="1"/>
          </p:cNvSpPr>
          <p:nvPr/>
        </p:nvSpPr>
        <p:spPr bwMode="auto">
          <a:xfrm>
            <a:off x="1865313" y="420688"/>
            <a:ext cx="5441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Aortic Valve Replacement</a:t>
            </a:r>
          </a:p>
        </p:txBody>
      </p:sp>
      <p:sp>
        <p:nvSpPr>
          <p:cNvPr id="656387" name="Text Box 3"/>
          <p:cNvSpPr txBox="1">
            <a:spLocks noChangeArrowheads="1"/>
          </p:cNvSpPr>
          <p:nvPr/>
        </p:nvSpPr>
        <p:spPr bwMode="auto">
          <a:xfrm>
            <a:off x="309563" y="3330575"/>
            <a:ext cx="40782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Thromboembolism</a:t>
            </a:r>
          </a:p>
          <a:p>
            <a:pPr>
              <a:defRPr/>
            </a:pP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Anticoagulation/Hemorrhage</a:t>
            </a:r>
          </a:p>
          <a:p>
            <a:pPr>
              <a:defRPr/>
            </a:pP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Structural failure</a:t>
            </a:r>
          </a:p>
          <a:p>
            <a:pPr>
              <a:defRPr/>
            </a:pP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PV endocarditis</a:t>
            </a:r>
          </a:p>
        </p:txBody>
      </p:sp>
      <p:sp>
        <p:nvSpPr>
          <p:cNvPr id="656388" name="Text Box 4"/>
          <p:cNvSpPr txBox="1">
            <a:spLocks noChangeArrowheads="1"/>
          </p:cNvSpPr>
          <p:nvPr/>
        </p:nvSpPr>
        <p:spPr bwMode="auto">
          <a:xfrm>
            <a:off x="619125" y="51831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151" name="Picture 5" descr="kl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2" t="1697"/>
          <a:stretch>
            <a:fillRect/>
          </a:stretch>
        </p:blipFill>
        <p:spPr bwMode="auto">
          <a:xfrm>
            <a:off x="2608263" y="1419225"/>
            <a:ext cx="1449387" cy="147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6" descr="kl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1570038"/>
            <a:ext cx="1624012" cy="1309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53" name="Group 11"/>
          <p:cNvGrpSpPr>
            <a:grpSpLocks/>
          </p:cNvGrpSpPr>
          <p:nvPr/>
        </p:nvGrpSpPr>
        <p:grpSpPr bwMode="auto">
          <a:xfrm>
            <a:off x="4603750" y="3422650"/>
            <a:ext cx="4121150" cy="3270250"/>
            <a:chOff x="2900" y="2156"/>
            <a:chExt cx="2596" cy="2060"/>
          </a:xfrm>
        </p:grpSpPr>
        <p:grpSp>
          <p:nvGrpSpPr>
            <p:cNvPr id="6154" name="Group 7"/>
            <p:cNvGrpSpPr>
              <a:grpSpLocks/>
            </p:cNvGrpSpPr>
            <p:nvPr/>
          </p:nvGrpSpPr>
          <p:grpSpPr bwMode="auto">
            <a:xfrm>
              <a:off x="2900" y="2156"/>
              <a:ext cx="2596" cy="1620"/>
              <a:chOff x="1548" y="2492"/>
              <a:chExt cx="2596" cy="1620"/>
            </a:xfrm>
          </p:grpSpPr>
          <p:pic>
            <p:nvPicPr>
              <p:cNvPr id="6156" name="Picture 8" descr="Figure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17" b="58395"/>
              <a:stretch>
                <a:fillRect/>
              </a:stretch>
            </p:blipFill>
            <p:spPr bwMode="auto">
              <a:xfrm>
                <a:off x="1548" y="2492"/>
                <a:ext cx="2596" cy="1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6393" name="Text Box 9"/>
              <p:cNvSpPr txBox="1">
                <a:spLocks noChangeArrowheads="1"/>
              </p:cNvSpPr>
              <p:nvPr/>
            </p:nvSpPr>
            <p:spPr bwMode="auto">
              <a:xfrm>
                <a:off x="2106" y="2503"/>
                <a:ext cx="1468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de-DE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Incidence of valve-</a:t>
                </a:r>
              </a:p>
              <a:p>
                <a:pPr algn="ctr">
                  <a:defRPr/>
                </a:pPr>
                <a:r>
                  <a:rPr lang="de-DE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related complications</a:t>
                </a:r>
              </a:p>
            </p:txBody>
          </p:sp>
        </p:grpSp>
        <p:sp>
          <p:nvSpPr>
            <p:cNvPr id="656394" name="Text Box 10"/>
            <p:cNvSpPr txBox="1">
              <a:spLocks noChangeArrowheads="1"/>
            </p:cNvSpPr>
            <p:nvPr/>
          </p:nvSpPr>
          <p:spPr bwMode="auto">
            <a:xfrm>
              <a:off x="3086" y="3985"/>
              <a:ext cx="2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Hammermeister et al, JACC 2000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227D0FA-4743-43F5-83D5-F63B3C573C1C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4505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91896EBE-957E-48F7-B02C-90C1DA4CFC98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de-DE" altLang="de-DE" sz="1000" smtClean="0"/>
          </a:p>
        </p:txBody>
      </p:sp>
      <p:pic>
        <p:nvPicPr>
          <p:cNvPr id="45060" name="Picture 2" descr="0401-099 Luftbild Klinikum 2006 - R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233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468313" y="0"/>
            <a:ext cx="8280400" cy="2862263"/>
          </a:xfrm>
          <a:effectLst>
            <a:outerShdw dist="28398" dir="3806097" algn="ctr" rotWithShape="0">
              <a:schemeClr val="bg2">
                <a:alpha val="50000"/>
              </a:schemeClr>
            </a:outerShdw>
          </a:effectLst>
        </p:spPr>
        <p:txBody>
          <a:bodyPr lIns="91440" tIns="45720" rIns="91440" bIns="45720" anchor="ctr"/>
          <a:lstStyle/>
          <a:p>
            <a:pPr algn="ctr" eaLnBrk="1" hangingPunct="1">
              <a:defRPr/>
            </a:pPr>
            <a:r>
              <a:rPr lang="de-DE" smtClean="0">
                <a:solidFill>
                  <a:srgbClr val="F8FE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Thank you for your attention</a:t>
            </a:r>
            <a:br>
              <a:rPr lang="de-DE" smtClean="0">
                <a:solidFill>
                  <a:srgbClr val="F8FE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de-DE" smtClean="0">
                <a:solidFill>
                  <a:srgbClr val="F8FE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 </a:t>
            </a:r>
            <a:r>
              <a:rPr lang="de-DE" smtClean="0">
                <a:solidFill>
                  <a:srgbClr val="F8FE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de-DE" smtClean="0">
                <a:solidFill>
                  <a:srgbClr val="F8FE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endParaRPr lang="de-DE" smtClean="0">
              <a:solidFill>
                <a:srgbClr val="F8FE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5062" name="Group 4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4506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064" name="Group 6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45065" name="Rectangle 7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45066" name="Picture 8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2965A17C-05F9-4825-BBBB-7E42FCE9654E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717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C0DE9C7-DFA1-4110-84EE-2C13CF50150D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DE" altLang="de-DE" sz="1000" smtClean="0"/>
          </a:p>
        </p:txBody>
      </p:sp>
      <p:sp>
        <p:nvSpPr>
          <p:cNvPr id="69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77800"/>
            <a:ext cx="8915400" cy="1143000"/>
          </a:xfrm>
        </p:spPr>
        <p:txBody>
          <a:bodyPr lIns="91440" tIns="45720" rIns="91440" bIns="45720" anchor="ctr"/>
          <a:lstStyle/>
          <a:p>
            <a:pPr eaLnBrk="1" hangingPunct="1">
              <a:defRPr/>
            </a:pPr>
            <a:r>
              <a:rPr lang="de-DE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AVR - Mechanical</a:t>
            </a:r>
            <a:br>
              <a:rPr lang="de-DE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sz="1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Prosthesis-related Complications</a:t>
            </a:r>
            <a:r>
              <a:rPr lang="de-DE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6858000" y="6211888"/>
            <a:ext cx="169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de-DE">
              <a:solidFill>
                <a:schemeClr val="tx2"/>
              </a:solidFill>
            </a:endParaRPr>
          </a:p>
        </p:txBody>
      </p:sp>
      <p:sp>
        <p:nvSpPr>
          <p:cNvPr id="698372" name="AutoShape 4"/>
          <p:cNvSpPr>
            <a:spLocks noChangeArrowheads="1"/>
          </p:cNvSpPr>
          <p:nvPr/>
        </p:nvSpPr>
        <p:spPr bwMode="auto">
          <a:xfrm>
            <a:off x="692150" y="3505200"/>
            <a:ext cx="974725" cy="485775"/>
          </a:xfrm>
          <a:prstGeom prst="rightArrow">
            <a:avLst>
              <a:gd name="adj1" fmla="val 50000"/>
              <a:gd name="adj2" fmla="val 50163"/>
            </a:avLst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8373" name="Text Box 5"/>
          <p:cNvSpPr txBox="1">
            <a:spLocks noChangeArrowheads="1"/>
          </p:cNvSpPr>
          <p:nvPr/>
        </p:nvSpPr>
        <p:spPr bwMode="auto">
          <a:xfrm>
            <a:off x="2554288" y="5595938"/>
            <a:ext cx="3511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years after valve replacement</a:t>
            </a:r>
          </a:p>
        </p:txBody>
      </p:sp>
      <p:pic>
        <p:nvPicPr>
          <p:cNvPr id="717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t="21657" r="20535" b="29388"/>
          <a:stretch>
            <a:fillRect/>
          </a:stretch>
        </p:blipFill>
        <p:spPr bwMode="auto">
          <a:xfrm>
            <a:off x="1519238" y="1752600"/>
            <a:ext cx="6054725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8379" name="Text Box 11"/>
          <p:cNvSpPr txBox="1">
            <a:spLocks noChangeArrowheads="1"/>
          </p:cNvSpPr>
          <p:nvPr/>
        </p:nvSpPr>
        <p:spPr bwMode="auto">
          <a:xfrm>
            <a:off x="5000625" y="6186488"/>
            <a:ext cx="306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Ikonomidis JS, JTCVS 2003</a:t>
            </a:r>
          </a:p>
        </p:txBody>
      </p:sp>
      <p:grpSp>
        <p:nvGrpSpPr>
          <p:cNvPr id="7178" name="Group 12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717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0" name="Group 14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7181" name="Rectangle 15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7182" name="Picture 1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5203825" y="6321425"/>
            <a:ext cx="2684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Mohty D,  Curr. Card.  2002</a:t>
            </a:r>
          </a:p>
        </p:txBody>
      </p:sp>
      <p:pic>
        <p:nvPicPr>
          <p:cNvPr id="8195" name="Picture 3" descr="Grap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339850"/>
            <a:ext cx="6378575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654175" y="219075"/>
            <a:ext cx="5889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Repair vs. Replacement (Mitral)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1B4A3A56-765C-4F1E-9F8E-7F2E33C7308B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921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9375513-57FB-4D73-BF14-CAEADD5F1278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DE" altLang="de-DE" sz="1000" smtClean="0"/>
          </a:p>
        </p:txBody>
      </p:sp>
      <p:sp>
        <p:nvSpPr>
          <p:cNvPr id="757762" name="Text Box 2"/>
          <p:cNvSpPr txBox="1">
            <a:spLocks noChangeArrowheads="1"/>
          </p:cNvSpPr>
          <p:nvPr/>
        </p:nvSpPr>
        <p:spPr bwMode="auto">
          <a:xfrm>
            <a:off x="493713" y="863600"/>
            <a:ext cx="678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Root Repair – Technical Options</a:t>
            </a:r>
          </a:p>
        </p:txBody>
      </p:sp>
      <p:pic>
        <p:nvPicPr>
          <p:cNvPr id="9221" name="Picture 3" descr="Bild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8" b="11879"/>
          <a:stretch>
            <a:fillRect/>
          </a:stretch>
        </p:blipFill>
        <p:spPr bwMode="auto">
          <a:xfrm>
            <a:off x="7437438" y="0"/>
            <a:ext cx="170656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64" name="Text Box 4"/>
          <p:cNvSpPr txBox="1">
            <a:spLocks noChangeArrowheads="1"/>
          </p:cNvSpPr>
          <p:nvPr/>
        </p:nvSpPr>
        <p:spPr bwMode="auto">
          <a:xfrm>
            <a:off x="4286250" y="5942013"/>
            <a:ext cx="2514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(Yacoub 1993)</a:t>
            </a:r>
          </a:p>
          <a:p>
            <a:pPr algn="ctr"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(Sinus &gt; 45 mm (TEE),</a:t>
            </a:r>
          </a:p>
          <a:p>
            <a:pPr algn="ctr"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AVJ &lt; 30 mm)</a:t>
            </a:r>
          </a:p>
        </p:txBody>
      </p:sp>
      <p:sp>
        <p:nvSpPr>
          <p:cNvPr id="757765" name="Text Box 5"/>
          <p:cNvSpPr txBox="1">
            <a:spLocks noChangeArrowheads="1"/>
          </p:cNvSpPr>
          <p:nvPr/>
        </p:nvSpPr>
        <p:spPr bwMode="auto">
          <a:xfrm>
            <a:off x="6975475" y="5748338"/>
            <a:ext cx="1706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(David 1992)</a:t>
            </a:r>
          </a:p>
          <a:p>
            <a:pPr algn="ctr"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(AVJ </a:t>
            </a: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≥ 30</a:t>
            </a: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 mm)</a:t>
            </a:r>
          </a:p>
        </p:txBody>
      </p:sp>
      <p:grpSp>
        <p:nvGrpSpPr>
          <p:cNvPr id="9224" name="Group 6"/>
          <p:cNvGrpSpPr>
            <a:grpSpLocks/>
          </p:cNvGrpSpPr>
          <p:nvPr/>
        </p:nvGrpSpPr>
        <p:grpSpPr bwMode="auto">
          <a:xfrm>
            <a:off x="4792663" y="3836988"/>
            <a:ext cx="1473200" cy="1687512"/>
            <a:chOff x="2420" y="1831"/>
            <a:chExt cx="972" cy="1153"/>
          </a:xfrm>
        </p:grpSpPr>
        <p:pic>
          <p:nvPicPr>
            <p:cNvPr id="9254" name="Picture 7" descr="Proth mit p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t="40042" r="43469" b="1010"/>
            <a:stretch>
              <a:fillRect/>
            </a:stretch>
          </p:blipFill>
          <p:spPr bwMode="auto">
            <a:xfrm>
              <a:off x="2420" y="1831"/>
              <a:ext cx="972" cy="1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768" name="Line 8"/>
            <p:cNvSpPr>
              <a:spLocks noChangeShapeType="1"/>
            </p:cNvSpPr>
            <p:nvPr/>
          </p:nvSpPr>
          <p:spPr bwMode="auto">
            <a:xfrm flipH="1">
              <a:off x="3131" y="2411"/>
              <a:ext cx="131" cy="4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69" name="Line 9"/>
            <p:cNvSpPr>
              <a:spLocks noChangeShapeType="1"/>
            </p:cNvSpPr>
            <p:nvPr/>
          </p:nvSpPr>
          <p:spPr bwMode="auto">
            <a:xfrm flipV="1">
              <a:off x="2503" y="2569"/>
              <a:ext cx="149" cy="38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0" name="Line 10"/>
            <p:cNvSpPr>
              <a:spLocks noChangeShapeType="1"/>
            </p:cNvSpPr>
            <p:nvPr/>
          </p:nvSpPr>
          <p:spPr bwMode="auto">
            <a:xfrm flipH="1">
              <a:off x="3152" y="2547"/>
              <a:ext cx="105" cy="3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1" name="Line 11"/>
            <p:cNvSpPr>
              <a:spLocks noChangeShapeType="1"/>
            </p:cNvSpPr>
            <p:nvPr/>
          </p:nvSpPr>
          <p:spPr bwMode="auto">
            <a:xfrm flipV="1">
              <a:off x="2529" y="2678"/>
              <a:ext cx="132" cy="2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225" name="Group 12"/>
          <p:cNvGrpSpPr>
            <a:grpSpLocks/>
          </p:cNvGrpSpPr>
          <p:nvPr/>
        </p:nvGrpSpPr>
        <p:grpSpPr bwMode="auto">
          <a:xfrm>
            <a:off x="7027863" y="3735388"/>
            <a:ext cx="1528762" cy="1755775"/>
            <a:chOff x="4299" y="1555"/>
            <a:chExt cx="1079" cy="1311"/>
          </a:xfrm>
        </p:grpSpPr>
        <p:pic>
          <p:nvPicPr>
            <p:cNvPr id="9247" name="Picture 13" descr="Proth mit">
              <a:hlinkClick r:id="rId6" action="ppaction://hlinkfile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9" t="38704" r="40207"/>
            <a:stretch>
              <a:fillRect/>
            </a:stretch>
          </p:blipFill>
          <p:spPr bwMode="auto">
            <a:xfrm>
              <a:off x="4299" y="1555"/>
              <a:ext cx="1079" cy="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774" name="Line 14"/>
            <p:cNvSpPr>
              <a:spLocks noChangeShapeType="1"/>
            </p:cNvSpPr>
            <p:nvPr/>
          </p:nvSpPr>
          <p:spPr bwMode="auto">
            <a:xfrm flipH="1">
              <a:off x="5105" y="2212"/>
              <a:ext cx="132" cy="3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5" name="Line 15"/>
            <p:cNvSpPr>
              <a:spLocks noChangeShapeType="1"/>
            </p:cNvSpPr>
            <p:nvPr/>
          </p:nvSpPr>
          <p:spPr bwMode="auto">
            <a:xfrm flipH="1">
              <a:off x="5147" y="2432"/>
              <a:ext cx="145" cy="4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6" name="Line 16"/>
            <p:cNvSpPr>
              <a:spLocks noChangeShapeType="1"/>
            </p:cNvSpPr>
            <p:nvPr/>
          </p:nvSpPr>
          <p:spPr bwMode="auto">
            <a:xfrm flipV="1">
              <a:off x="4396" y="2559"/>
              <a:ext cx="155" cy="28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7" name="Line 17"/>
            <p:cNvSpPr>
              <a:spLocks noChangeShapeType="1"/>
            </p:cNvSpPr>
            <p:nvPr/>
          </p:nvSpPr>
          <p:spPr bwMode="auto">
            <a:xfrm flipV="1">
              <a:off x="4372" y="2348"/>
              <a:ext cx="146" cy="21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8" name="Line 18"/>
            <p:cNvSpPr>
              <a:spLocks noChangeShapeType="1"/>
            </p:cNvSpPr>
            <p:nvPr/>
          </p:nvSpPr>
          <p:spPr bwMode="auto">
            <a:xfrm flipH="1">
              <a:off x="5131" y="2335"/>
              <a:ext cx="130" cy="3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79" name="Line 19"/>
            <p:cNvSpPr>
              <a:spLocks noChangeShapeType="1"/>
            </p:cNvSpPr>
            <p:nvPr/>
          </p:nvSpPr>
          <p:spPr bwMode="auto">
            <a:xfrm flipV="1">
              <a:off x="4386" y="2452"/>
              <a:ext cx="145" cy="2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57780" name="Rectangle 20"/>
          <p:cNvSpPr>
            <a:spLocks noChangeArrowheads="1"/>
          </p:cNvSpPr>
          <p:nvPr/>
        </p:nvSpPr>
        <p:spPr bwMode="auto">
          <a:xfrm>
            <a:off x="1947863" y="5588000"/>
            <a:ext cx="22955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(Frater 1986)</a:t>
            </a:r>
          </a:p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(Sinus &lt; 45 mm,</a:t>
            </a:r>
          </a:p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STJ </a:t>
            </a: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</a:rPr>
              <a:t>≤ 32 (39) mm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7781" name="Rectangle 21"/>
          <p:cNvSpPr>
            <a:spLocks noChangeArrowheads="1"/>
          </p:cNvSpPr>
          <p:nvPr/>
        </p:nvSpPr>
        <p:spPr bwMode="auto">
          <a:xfrm>
            <a:off x="6943725" y="2968625"/>
            <a:ext cx="1868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Reimplantation</a:t>
            </a:r>
          </a:p>
          <a:p>
            <a:pPr>
              <a:defRPr/>
            </a:pPr>
            <a:r>
              <a:rPr lang="de-DE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Aortic Valve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7782" name="Rectangle 22"/>
          <p:cNvSpPr>
            <a:spLocks noChangeArrowheads="1"/>
          </p:cNvSpPr>
          <p:nvPr/>
        </p:nvSpPr>
        <p:spPr bwMode="auto">
          <a:xfrm>
            <a:off x="4473575" y="3189288"/>
            <a:ext cx="2073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Root Remodeling</a:t>
            </a:r>
          </a:p>
        </p:txBody>
      </p:sp>
      <p:sp>
        <p:nvSpPr>
          <p:cNvPr id="757783" name="Rectangle 23"/>
          <p:cNvSpPr>
            <a:spLocks noChangeArrowheads="1"/>
          </p:cNvSpPr>
          <p:nvPr/>
        </p:nvSpPr>
        <p:spPr bwMode="auto">
          <a:xfrm>
            <a:off x="2435225" y="3132138"/>
            <a:ext cx="145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 Junction </a:t>
            </a:r>
          </a:p>
          <a:p>
            <a:pPr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Remodelling</a:t>
            </a:r>
            <a:endParaRPr lang="de-DE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230" name="Group 24"/>
          <p:cNvGrpSpPr>
            <a:grpSpLocks/>
          </p:cNvGrpSpPr>
          <p:nvPr/>
        </p:nvGrpSpPr>
        <p:grpSpPr bwMode="auto">
          <a:xfrm>
            <a:off x="2470150" y="3906838"/>
            <a:ext cx="1422400" cy="1476375"/>
            <a:chOff x="1599" y="2110"/>
            <a:chExt cx="921" cy="956"/>
          </a:xfrm>
        </p:grpSpPr>
        <p:pic>
          <p:nvPicPr>
            <p:cNvPr id="9244" name="Picture 25" descr="Aortaathen3mit prothese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5" r="9303" b="18826"/>
            <a:stretch>
              <a:fillRect/>
            </a:stretch>
          </p:blipFill>
          <p:spPr bwMode="auto">
            <a:xfrm>
              <a:off x="1610" y="2110"/>
              <a:ext cx="910" cy="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786" name="Line 26"/>
            <p:cNvSpPr>
              <a:spLocks noChangeShapeType="1"/>
            </p:cNvSpPr>
            <p:nvPr/>
          </p:nvSpPr>
          <p:spPr bwMode="auto">
            <a:xfrm flipH="1">
              <a:off x="2238" y="2419"/>
              <a:ext cx="133" cy="43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87" name="Line 27"/>
            <p:cNvSpPr>
              <a:spLocks noChangeShapeType="1"/>
            </p:cNvSpPr>
            <p:nvPr/>
          </p:nvSpPr>
          <p:spPr bwMode="auto">
            <a:xfrm flipV="1">
              <a:off x="1599" y="2615"/>
              <a:ext cx="121" cy="4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57788" name="Text Box 28"/>
          <p:cNvSpPr txBox="1">
            <a:spLocks noChangeArrowheads="1"/>
          </p:cNvSpPr>
          <p:nvPr/>
        </p:nvSpPr>
        <p:spPr bwMode="auto">
          <a:xfrm>
            <a:off x="366713" y="5216525"/>
            <a:ext cx="1397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sz="140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(Cabrol 1966)</a:t>
            </a:r>
          </a:p>
          <a:p>
            <a:pPr algn="ctr">
              <a:defRPr/>
            </a:pPr>
            <a:r>
              <a:rPr lang="de-DE" sz="1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(STJ &lt; 33mm</a:t>
            </a:r>
          </a:p>
          <a:p>
            <a:pPr algn="ctr">
              <a:defRPr/>
            </a:pPr>
            <a:r>
              <a:rPr lang="de-DE" sz="1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AVJ &gt; 25mm)</a:t>
            </a:r>
          </a:p>
        </p:txBody>
      </p:sp>
      <p:pic>
        <p:nvPicPr>
          <p:cNvPr id="9232" name="Picture 30" descr="L595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2" r="1320" b="14203"/>
          <a:stretch>
            <a:fillRect/>
          </a:stretch>
        </p:blipFill>
        <p:spPr bwMode="auto">
          <a:xfrm>
            <a:off x="395288" y="4005263"/>
            <a:ext cx="1176337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33" name="Group 31"/>
          <p:cNvGrpSpPr>
            <a:grpSpLocks/>
          </p:cNvGrpSpPr>
          <p:nvPr/>
        </p:nvGrpSpPr>
        <p:grpSpPr bwMode="auto">
          <a:xfrm>
            <a:off x="381000" y="3171825"/>
            <a:ext cx="1238250" cy="977900"/>
            <a:chOff x="261" y="1599"/>
            <a:chExt cx="1379" cy="1014"/>
          </a:xfrm>
        </p:grpSpPr>
        <p:pic>
          <p:nvPicPr>
            <p:cNvPr id="9242" name="Picture 32" descr="Abb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9" r="69691"/>
            <a:stretch>
              <a:fillRect/>
            </a:stretch>
          </p:blipFill>
          <p:spPr bwMode="auto">
            <a:xfrm>
              <a:off x="261" y="1599"/>
              <a:ext cx="66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33" descr="Abb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70" t="18175"/>
            <a:stretch>
              <a:fillRect/>
            </a:stretch>
          </p:blipFill>
          <p:spPr bwMode="auto">
            <a:xfrm>
              <a:off x="901" y="1600"/>
              <a:ext cx="739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7794" name="Line 34"/>
          <p:cNvSpPr>
            <a:spLocks noChangeShapeType="1"/>
          </p:cNvSpPr>
          <p:nvPr/>
        </p:nvSpPr>
        <p:spPr bwMode="auto">
          <a:xfrm>
            <a:off x="741363" y="4824413"/>
            <a:ext cx="163512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7795" name="Line 35"/>
          <p:cNvSpPr>
            <a:spLocks noChangeShapeType="1"/>
          </p:cNvSpPr>
          <p:nvPr/>
        </p:nvSpPr>
        <p:spPr bwMode="auto">
          <a:xfrm flipH="1">
            <a:off x="1652588" y="4833938"/>
            <a:ext cx="153987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7796" name="Rectangle 36"/>
          <p:cNvSpPr>
            <a:spLocks noChangeArrowheads="1"/>
          </p:cNvSpPr>
          <p:nvPr/>
        </p:nvSpPr>
        <p:spPr bwMode="auto">
          <a:xfrm>
            <a:off x="177800" y="2333625"/>
            <a:ext cx="1968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Subcommissural</a:t>
            </a:r>
          </a:p>
          <a:p>
            <a:pPr algn="ctr">
              <a:defRPr/>
            </a:pPr>
            <a:r>
              <a:rPr lang="de-DE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Plication</a:t>
            </a:r>
          </a:p>
        </p:txBody>
      </p:sp>
      <p:grpSp>
        <p:nvGrpSpPr>
          <p:cNvPr id="9237" name="Group 3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9238" name="Picture 3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9" name="Group 3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9240" name="Rectangle 4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9241" name="Picture 41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B0DE7DD-2300-42F0-A52A-380A0EBA3A77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1024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D5E14F0-25F6-4C22-B1CE-4729F7C87CA7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DE" altLang="de-DE" sz="1000" smtClean="0"/>
          </a:p>
        </p:txBody>
      </p:sp>
      <p:sp>
        <p:nvSpPr>
          <p:cNvPr id="69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08050"/>
            <a:ext cx="8915400" cy="1143000"/>
          </a:xfrm>
        </p:spPr>
        <p:txBody>
          <a:bodyPr lIns="91440" tIns="45720" rIns="91440" bIns="45720" anchor="ctr"/>
          <a:lstStyle/>
          <a:p>
            <a:pPr eaLnBrk="1" hangingPunct="1">
              <a:defRPr/>
            </a:pPr>
            <a:r>
              <a:rPr lang="de-DE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Aortic Valve Repair</a:t>
            </a:r>
          </a:p>
        </p:txBody>
      </p:sp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6858000" y="6211888"/>
            <a:ext cx="169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de-DE">
              <a:solidFill>
                <a:schemeClr val="tx2"/>
              </a:solidFill>
            </a:endParaRPr>
          </a:p>
        </p:txBody>
      </p:sp>
      <p:sp>
        <p:nvSpPr>
          <p:cNvPr id="698372" name="AutoShape 4"/>
          <p:cNvSpPr>
            <a:spLocks noChangeArrowheads="1"/>
          </p:cNvSpPr>
          <p:nvPr/>
        </p:nvSpPr>
        <p:spPr bwMode="auto">
          <a:xfrm>
            <a:off x="692150" y="3505200"/>
            <a:ext cx="974725" cy="485775"/>
          </a:xfrm>
          <a:prstGeom prst="rightArrow">
            <a:avLst>
              <a:gd name="adj1" fmla="val 50000"/>
              <a:gd name="adj2" fmla="val 50163"/>
            </a:avLst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247" name="Group 12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10250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51" name="Group 14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0252" name="Rectangle 15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10253" name="Picture 1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248" name="Picture 10" descr="Cardiac and Thoracic Surgery 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9"/>
          <a:stretch>
            <a:fillRect/>
          </a:stretch>
        </p:blipFill>
        <p:spPr bwMode="auto">
          <a:xfrm>
            <a:off x="179388" y="2276475"/>
            <a:ext cx="5126037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052513"/>
            <a:ext cx="3633788" cy="49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1AFE640-A2CD-4EDC-AE3D-B8E2964AD82A}" type="datetime1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000" smtClean="0"/>
          </a:p>
        </p:txBody>
      </p:sp>
      <p:sp>
        <p:nvSpPr>
          <p:cNvPr id="1126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19168B24-B8C9-49E4-9B22-72FD74964FFE}" type="slidenum">
              <a:rPr lang="de-DE" altLang="de-DE" sz="10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DE" altLang="de-DE" sz="1000" smtClean="0"/>
          </a:p>
        </p:txBody>
      </p:sp>
      <p:sp>
        <p:nvSpPr>
          <p:cNvPr id="69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908050"/>
            <a:ext cx="8915400" cy="1143000"/>
          </a:xfrm>
        </p:spPr>
        <p:txBody>
          <a:bodyPr lIns="91440" tIns="45720" rIns="91440" bIns="45720" anchor="ctr"/>
          <a:lstStyle/>
          <a:p>
            <a:pPr eaLnBrk="1" hangingPunct="1">
              <a:defRPr/>
            </a:pPr>
            <a:r>
              <a:rPr lang="de-DE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Aortic Valve Repair</a:t>
            </a: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6858000" y="6211888"/>
            <a:ext cx="169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de-DE">
              <a:solidFill>
                <a:schemeClr val="tx2"/>
              </a:solidFill>
            </a:endParaRPr>
          </a:p>
        </p:txBody>
      </p:sp>
      <p:sp>
        <p:nvSpPr>
          <p:cNvPr id="698372" name="AutoShape 4"/>
          <p:cNvSpPr>
            <a:spLocks noChangeArrowheads="1"/>
          </p:cNvSpPr>
          <p:nvPr/>
        </p:nvSpPr>
        <p:spPr bwMode="auto">
          <a:xfrm>
            <a:off x="692150" y="3505200"/>
            <a:ext cx="974725" cy="485775"/>
          </a:xfrm>
          <a:prstGeom prst="rightArrow">
            <a:avLst>
              <a:gd name="adj1" fmla="val 50000"/>
              <a:gd name="adj2" fmla="val 50163"/>
            </a:avLst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271" name="Group 12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11275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76" name="Group 14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1277" name="Rectangle 15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11278" name="Picture 1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127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"/>
          <a:stretch>
            <a:fillRect/>
          </a:stretch>
        </p:blipFill>
        <p:spPr bwMode="auto">
          <a:xfrm>
            <a:off x="755650" y="2349500"/>
            <a:ext cx="6769100" cy="281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9" t="-8661" b="37007"/>
          <a:stretch>
            <a:fillRect/>
          </a:stretch>
        </p:blipFill>
        <p:spPr bwMode="auto">
          <a:xfrm>
            <a:off x="3924300" y="5589588"/>
            <a:ext cx="8747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5" r="52194"/>
          <a:stretch>
            <a:fillRect/>
          </a:stretch>
        </p:blipFill>
        <p:spPr bwMode="auto">
          <a:xfrm>
            <a:off x="4716463" y="5600700"/>
            <a:ext cx="2376487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KS_PPT_mitHintergrund">
  <a:themeElements>
    <a:clrScheme name="UKS_PPT_mitHintergrun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3BEE9"/>
      </a:accent1>
      <a:accent2>
        <a:srgbClr val="0F376A"/>
      </a:accent2>
      <a:accent3>
        <a:srgbClr val="FFFFFF"/>
      </a:accent3>
      <a:accent4>
        <a:srgbClr val="000000"/>
      </a:accent4>
      <a:accent5>
        <a:srgbClr val="C8DBF2"/>
      </a:accent5>
      <a:accent6>
        <a:srgbClr val="0C315F"/>
      </a:accent6>
      <a:hlink>
        <a:srgbClr val="D1DBE5"/>
      </a:hlink>
      <a:folHlink>
        <a:srgbClr val="99CC00"/>
      </a:folHlink>
    </a:clrScheme>
    <a:fontScheme name="UKS_PPT_mitHintergr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KS_PPT_mitHintergru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3BEE9"/>
        </a:accent1>
        <a:accent2>
          <a:srgbClr val="0F376A"/>
        </a:accent2>
        <a:accent3>
          <a:srgbClr val="FFFFFF"/>
        </a:accent3>
        <a:accent4>
          <a:srgbClr val="000000"/>
        </a:accent4>
        <a:accent5>
          <a:srgbClr val="C8DBF2"/>
        </a:accent5>
        <a:accent6>
          <a:srgbClr val="0C315F"/>
        </a:accent6>
        <a:hlink>
          <a:srgbClr val="D1DBE5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UKS_PPT_mitHintergrund</Template>
  <TotalTime>0</TotalTime>
  <Words>815</Words>
  <Application>Microsoft Office PowerPoint</Application>
  <PresentationFormat>Bildschirmpräsentation (4:3)</PresentationFormat>
  <Paragraphs>348</Paragraphs>
  <Slides>40</Slides>
  <Notes>36</Notes>
  <HiddenSlides>0</HiddenSlides>
  <MMClips>7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UKS_PPT_mitHintergrund</vt:lpstr>
      <vt:lpstr>PowerPoint-Präsentation</vt:lpstr>
      <vt:lpstr>PowerPoint-Präsentation</vt:lpstr>
      <vt:lpstr>Aortic Valve - Historic Repair Attempts </vt:lpstr>
      <vt:lpstr>PowerPoint-Präsentation</vt:lpstr>
      <vt:lpstr>AVR - Mechanical Prosthesis-related Complications </vt:lpstr>
      <vt:lpstr>PowerPoint-Präsentation</vt:lpstr>
      <vt:lpstr>PowerPoint-Präsentation</vt:lpstr>
      <vt:lpstr>Aortic Valve Repair</vt:lpstr>
      <vt:lpstr>Aortic Valve Repair</vt:lpstr>
      <vt:lpstr>Aortic Valve Repair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Causes of Cusp Pathology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Aortic Valve Reconstruction</vt:lpstr>
      <vt:lpstr>Thank you for your attention   </vt:lpstr>
    </vt:vector>
  </TitlesOfParts>
  <Company>Herzchirurgie Homburg/Saar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schaefers_hj</dc:creator>
  <cp:lastModifiedBy>Theisohn, Frank</cp:lastModifiedBy>
  <cp:revision>23</cp:revision>
  <dcterms:created xsi:type="dcterms:W3CDTF">2012-09-16T12:19:50Z</dcterms:created>
  <dcterms:modified xsi:type="dcterms:W3CDTF">2015-09-17T07:19:43Z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0008008601000000000001024140</vt:lpwstr>
  </property>
</Properties>
</file>