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7" r:id="rId2"/>
    <p:sldId id="260" r:id="rId3"/>
    <p:sldId id="261" r:id="rId4"/>
    <p:sldId id="283" r:id="rId5"/>
    <p:sldId id="284" r:id="rId6"/>
    <p:sldId id="289" r:id="rId7"/>
    <p:sldId id="262" r:id="rId8"/>
    <p:sldId id="263" r:id="rId9"/>
    <p:sldId id="285" r:id="rId10"/>
    <p:sldId id="264" r:id="rId11"/>
    <p:sldId id="288" r:id="rId12"/>
    <p:sldId id="300" r:id="rId13"/>
    <p:sldId id="265" r:id="rId14"/>
    <p:sldId id="290" r:id="rId15"/>
    <p:sldId id="268" r:id="rId16"/>
    <p:sldId id="286" r:id="rId17"/>
    <p:sldId id="267" r:id="rId18"/>
    <p:sldId id="295" r:id="rId19"/>
    <p:sldId id="301" r:id="rId20"/>
    <p:sldId id="287" r:id="rId21"/>
    <p:sldId id="266" r:id="rId22"/>
    <p:sldId id="291" r:id="rId23"/>
    <p:sldId id="269" r:id="rId24"/>
    <p:sldId id="299" r:id="rId25"/>
    <p:sldId id="270" r:id="rId26"/>
    <p:sldId id="292" r:id="rId27"/>
    <p:sldId id="271" r:id="rId28"/>
    <p:sldId id="272" r:id="rId29"/>
    <p:sldId id="277" r:id="rId30"/>
    <p:sldId id="278" r:id="rId31"/>
    <p:sldId id="279" r:id="rId32"/>
    <p:sldId id="280" r:id="rId33"/>
    <p:sldId id="281" r:id="rId34"/>
    <p:sldId id="282" r:id="rId35"/>
    <p:sldId id="296" r:id="rId36"/>
    <p:sldId id="297" r:id="rId37"/>
    <p:sldId id="298" r:id="rId38"/>
    <p:sldId id="294" r:id="rId39"/>
    <p:sldId id="302" r:id="rId40"/>
    <p:sldId id="273" r:id="rId41"/>
    <p:sldId id="274" r:id="rId42"/>
    <p:sldId id="293" r:id="rId43"/>
    <p:sldId id="275" r:id="rId44"/>
    <p:sldId id="259" r:id="rId45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3E7A"/>
    <a:srgbClr val="325A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3A263EF-BC83-420E-8926-A9F2375CF1C9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48853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AFB9C3-C9A1-4470-9093-FD9A8E87E601}" type="slidenum">
              <a:rPr lang="de-DE"/>
              <a:pPr/>
              <a:t>2</a:t>
            </a:fld>
            <a:endParaRPr lang="de-DE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96325"/>
            <a:ext cx="2971800" cy="42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FEAEBA45-DB97-4B3B-8013-3B681DBBDD49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2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D62F23-8983-4D23-9A31-8407E95EC9BF}" type="slidenum">
              <a:rPr lang="de-DE"/>
              <a:pPr/>
              <a:t>11</a:t>
            </a:fld>
            <a:endParaRPr lang="de-DE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96325"/>
            <a:ext cx="2971800" cy="42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F1B0E0CB-86AB-42B7-AD7F-F23688C16C45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11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4A5814-6277-41E1-90EA-CA115E184713}" type="slidenum">
              <a:rPr lang="de-DE"/>
              <a:pPr/>
              <a:t>12</a:t>
            </a:fld>
            <a:endParaRPr lang="de-DE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0182A5-019C-4477-854D-B6AA5820E301}" type="slidenum">
              <a:rPr lang="de-DE"/>
              <a:pPr/>
              <a:t>13</a:t>
            </a:fld>
            <a:endParaRPr lang="de-DE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D62F23-8983-4D23-9A31-8407E95EC9BF}" type="slidenum">
              <a:rPr lang="de-DE"/>
              <a:pPr/>
              <a:t>14</a:t>
            </a:fld>
            <a:endParaRPr lang="de-DE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96325"/>
            <a:ext cx="2971800" cy="42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F1B0E0CB-86AB-42B7-AD7F-F23688C16C45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14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A65D41-7975-4487-98C0-7702D2F373F4}" type="slidenum">
              <a:rPr lang="de-DE"/>
              <a:pPr/>
              <a:t>15</a:t>
            </a:fld>
            <a:endParaRPr lang="de-DE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96325"/>
            <a:ext cx="2971800" cy="42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6F117CA5-E1CC-444B-8C3C-68B3B3C66D2C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15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7413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D1E29ED-EEC1-46FC-8D2A-3FD62A891230}" type="slidenum">
              <a:rPr lang="de-DE"/>
              <a:pPr eaLnBrk="1" hangingPunct="1"/>
              <a:t>16</a:t>
            </a:fld>
            <a:endParaRPr lang="de-DE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97913"/>
            <a:ext cx="2971800" cy="4270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D9019E2A-5A62-4BD3-A29A-41F5D10B045E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pPr algn="r">
                <a:defRPr/>
              </a:pPr>
              <a:t>16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706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706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1A6B58-CDDF-44F5-8781-68E366F455B6}" type="slidenum">
              <a:rPr lang="de-DE"/>
              <a:pPr/>
              <a:t>17</a:t>
            </a:fld>
            <a:endParaRPr lang="de-DE"/>
          </a:p>
        </p:txBody>
      </p:sp>
      <p:sp>
        <p:nvSpPr>
          <p:cNvPr id="8" name="Rectangle 7"/>
          <p:cNvSpPr txBox="1">
            <a:spLocks noGrp="1" noChangeArrowheads="1"/>
          </p:cNvSpPr>
          <p:nvPr/>
        </p:nvSpPr>
        <p:spPr bwMode="auto">
          <a:xfrm>
            <a:off x="3886200" y="8696325"/>
            <a:ext cx="2971800" cy="42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FD89B266-045D-4B9A-93F8-7CD8C68EDA19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17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4373563"/>
            <a:ext cx="5791200" cy="4116387"/>
          </a:xfrm>
        </p:spPr>
        <p:txBody>
          <a:bodyPr/>
          <a:lstStyle/>
          <a:p>
            <a:pPr algn="just"/>
            <a:endParaRPr lang="en-US">
              <a:cs typeface="Times New Roman" pitchFamily="18" charset="0"/>
            </a:endParaRPr>
          </a:p>
          <a:p>
            <a:pPr algn="just"/>
            <a:endParaRPr lang="en-US">
              <a:cs typeface="Times New Roman" pitchFamily="18" charset="0"/>
            </a:endParaRPr>
          </a:p>
        </p:txBody>
      </p:sp>
      <p:sp>
        <p:nvSpPr>
          <p:cNvPr id="30725" name="Rectangle 4"/>
          <p:cNvSpPr>
            <a:spLocks noChangeArrowheads="1"/>
          </p:cNvSpPr>
          <p:nvPr/>
        </p:nvSpPr>
        <p:spPr bwMode="auto">
          <a:xfrm>
            <a:off x="798513" y="4733925"/>
            <a:ext cx="5145087" cy="3513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GB" sz="1400">
                <a:cs typeface="Times New Roman" pitchFamily="18" charset="0"/>
                <a:sym typeface="Wingdings" pitchFamily="2" charset="2"/>
              </a:rPr>
              <a:t>..und diese Höhe seit 1/2005 sowohl intraoperativ mittels einer Schublehre als auch echokardiografisch zur Objektivierung eines Taschenprolapses gemessen. </a:t>
            </a:r>
          </a:p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GB" sz="1400">
                <a:cs typeface="Times New Roman" pitchFamily="18" charset="0"/>
                <a:sym typeface="Wingdings" pitchFamily="2" charset="2"/>
              </a:rPr>
              <a:t>Patienten mit einer effektiven Höhe von mehr 8 mm wiesen eine kompetente Klappe auf.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If</a:t>
            </a:r>
            <a:r>
              <a:rPr lang="cs-CZ" dirty="0" smtClean="0"/>
              <a:t> </a:t>
            </a:r>
            <a:r>
              <a:rPr lang="cs-CZ" dirty="0" err="1" smtClean="0"/>
              <a:t>it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not </a:t>
            </a:r>
            <a:r>
              <a:rPr lang="cs-CZ" dirty="0" err="1" smtClean="0"/>
              <a:t>you</a:t>
            </a:r>
            <a:r>
              <a:rPr lang="cs-CZ" dirty="0" smtClean="0"/>
              <a:t> </a:t>
            </a:r>
            <a:r>
              <a:rPr lang="cs-CZ" dirty="0" err="1" smtClean="0"/>
              <a:t>can</a:t>
            </a:r>
            <a:r>
              <a:rPr lang="cs-CZ" dirty="0" smtClean="0"/>
              <a:t> </a:t>
            </a:r>
            <a:r>
              <a:rPr lang="cs-CZ" dirty="0" err="1" smtClean="0"/>
              <a:t>easily</a:t>
            </a:r>
            <a:r>
              <a:rPr lang="cs-CZ" dirty="0" smtClean="0"/>
              <a:t> </a:t>
            </a:r>
            <a:r>
              <a:rPr lang="cs-CZ" dirty="0" err="1" smtClean="0"/>
              <a:t>underestimate</a:t>
            </a:r>
            <a:r>
              <a:rPr lang="cs-CZ" dirty="0" smtClean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overestimate</a:t>
            </a:r>
            <a:r>
              <a:rPr lang="cs-CZ" dirty="0" smtClean="0"/>
              <a:t> </a:t>
            </a:r>
            <a:r>
              <a:rPr lang="cs-CZ" dirty="0" err="1" smtClean="0"/>
              <a:t>Eh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EEB0D-ACE0-4324-BBDD-A860614DB6AB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23561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AEC5595E-60C6-4351-A89E-B5BE03469CD8}" type="slidenum">
              <a:rPr lang="de-DE" altLang="de-DE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  <a:defRPr/>
              </a:pPr>
              <a:t>19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5666" y="8697562"/>
            <a:ext cx="2972334" cy="42753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F88657B0-6A84-43B3-BD94-4E10801604CA}" type="slidenum">
              <a:rPr lang="de-DE" sz="12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19</a:t>
            </a:fld>
            <a:endParaRPr lang="de-DE" sz="120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77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de-DE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D494D17-A93A-4A77-8B3B-3730A27BBFC2}" type="slidenum">
              <a:rPr lang="de-DE"/>
              <a:pPr eaLnBrk="1" hangingPunct="1"/>
              <a:t>20</a:t>
            </a:fld>
            <a:endParaRPr lang="de-DE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97913"/>
            <a:ext cx="2971800" cy="4270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196C29D8-4EA9-45B6-A954-9BC4155C327D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pPr algn="r">
                <a:defRPr/>
              </a:pPr>
              <a:t>20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EE3FA4-65D5-4782-BFDF-0C8582D41A96}" type="slidenum">
              <a:rPr lang="de-DE"/>
              <a:pPr/>
              <a:t>3</a:t>
            </a:fld>
            <a:endParaRPr lang="de-DE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96325"/>
            <a:ext cx="2971800" cy="42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CD5D20D6-2BB4-45F3-AFC3-20CF6B564B7F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3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CAE668-7FC6-41A0-9E0F-344D88DE89D0}" type="slidenum">
              <a:rPr lang="de-DE"/>
              <a:pPr/>
              <a:t>21</a:t>
            </a:fld>
            <a:endParaRPr lang="de-DE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96325"/>
            <a:ext cx="2971800" cy="42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C40CC639-629E-452F-B863-65C4850B54A9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21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D62F23-8983-4D23-9A31-8407E95EC9BF}" type="slidenum">
              <a:rPr lang="de-DE"/>
              <a:pPr/>
              <a:t>22</a:t>
            </a:fld>
            <a:endParaRPr lang="de-DE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96325"/>
            <a:ext cx="2971800" cy="42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F1B0E0CB-86AB-42B7-AD7F-F23688C16C45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22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DFA96C-3478-4572-B60A-902985981945}" type="slidenum">
              <a:rPr lang="de-DE"/>
              <a:pPr/>
              <a:t>23</a:t>
            </a:fld>
            <a:endParaRPr lang="de-DE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96325"/>
            <a:ext cx="2971800" cy="42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F7FEE7C0-9F3A-4505-AA5B-9169B934B436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23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3F19BDC-2181-4BD4-AB24-298690CDA143}" type="slidenum">
              <a:rPr lang="de-DE" altLang="de-DE" smtClean="0"/>
              <a:pPr eaLnBrk="1" hangingPunct="1"/>
              <a:t>24</a:t>
            </a:fld>
            <a:endParaRPr lang="de-DE" altLang="de-DE" smtClean="0"/>
          </a:p>
        </p:txBody>
      </p:sp>
      <p:sp>
        <p:nvSpPr>
          <p:cNvPr id="8" name="Rectangle 7"/>
          <p:cNvSpPr txBox="1">
            <a:spLocks noGrp="1" noChangeArrowheads="1"/>
          </p:cNvSpPr>
          <p:nvPr/>
        </p:nvSpPr>
        <p:spPr bwMode="auto">
          <a:xfrm>
            <a:off x="3886200" y="8696325"/>
            <a:ext cx="2971800" cy="42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B3E9378C-E491-4012-B55C-5F0A846F58A8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24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19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</p:spPr>
      </p:sp>
      <p:sp>
        <p:nvSpPr>
          <p:cNvPr id="819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4373563"/>
            <a:ext cx="5791200" cy="4116387"/>
          </a:xfrm>
          <a:noFill/>
        </p:spPr>
        <p:txBody>
          <a:bodyPr/>
          <a:lstStyle/>
          <a:p>
            <a:pPr algn="just" eaLnBrk="1" hangingPunct="1"/>
            <a:endParaRPr lang="en-US" altLang="de-DE" smtClean="0">
              <a:cs typeface="Times New Roman" pitchFamily="18" charset="0"/>
            </a:endParaRPr>
          </a:p>
          <a:p>
            <a:pPr algn="just" eaLnBrk="1" hangingPunct="1"/>
            <a:endParaRPr lang="en-US" altLang="de-DE" smtClean="0">
              <a:cs typeface="Times New Roman" pitchFamily="18" charset="0"/>
            </a:endParaRPr>
          </a:p>
        </p:txBody>
      </p:sp>
      <p:sp>
        <p:nvSpPr>
          <p:cNvPr id="81926" name="Rectangle 4"/>
          <p:cNvSpPr>
            <a:spLocks noChangeArrowheads="1"/>
          </p:cNvSpPr>
          <p:nvPr/>
        </p:nvSpPr>
        <p:spPr bwMode="auto">
          <a:xfrm>
            <a:off x="798513" y="4733925"/>
            <a:ext cx="5145087" cy="3513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30000"/>
              </a:spcBef>
            </a:pPr>
            <a:r>
              <a:rPr lang="en-GB" altLang="de-DE" sz="1400">
                <a:cs typeface="Times New Roman" pitchFamily="18" charset="0"/>
                <a:sym typeface="Wingdings" pitchFamily="2" charset="2"/>
              </a:rPr>
              <a:t>..und diese Höhe seit 1/2005 sowohl intraoperativ mittels einer Schublehre als auch echokardiografisch zur Objektivierung eines Taschenprolapses gemessen. </a:t>
            </a:r>
          </a:p>
          <a:p>
            <a:pPr eaLnBrk="1" hangingPunct="1">
              <a:lnSpc>
                <a:spcPct val="110000"/>
              </a:lnSpc>
              <a:spcBef>
                <a:spcPct val="30000"/>
              </a:spcBef>
            </a:pPr>
            <a:r>
              <a:rPr lang="en-GB" altLang="de-DE" sz="1400">
                <a:cs typeface="Times New Roman" pitchFamily="18" charset="0"/>
                <a:sym typeface="Wingdings" pitchFamily="2" charset="2"/>
              </a:rPr>
              <a:t>Patienten mit einer effektiven Höhe von mehr 8 mm wiesen eine kompetente Klappe auf.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C13B35-9063-4BF5-93FE-9224B8FA0E53}" type="slidenum">
              <a:rPr lang="de-DE"/>
              <a:pPr/>
              <a:t>25</a:t>
            </a:fld>
            <a:endParaRPr lang="de-DE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96325"/>
            <a:ext cx="2971800" cy="42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A8365101-FB45-493A-BE2A-389E78768C51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25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D62F23-8983-4D23-9A31-8407E95EC9BF}" type="slidenum">
              <a:rPr lang="de-DE"/>
              <a:pPr/>
              <a:t>26</a:t>
            </a:fld>
            <a:endParaRPr lang="de-DE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96325"/>
            <a:ext cx="2971800" cy="42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F1B0E0CB-86AB-42B7-AD7F-F23688C16C45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26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885782-FE64-4D83-8885-7FCBB4FE8307}" type="slidenum">
              <a:rPr lang="de-DE"/>
              <a:pPr/>
              <a:t>27</a:t>
            </a:fld>
            <a:endParaRPr lang="de-DE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96325"/>
            <a:ext cx="2971800" cy="42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94EFDCF-210A-4357-8F1E-456C21D44BF6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27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60881D-D0CD-4CB8-955C-2FF764788956}" type="slidenum">
              <a:rPr lang="de-DE"/>
              <a:pPr/>
              <a:t>28</a:t>
            </a:fld>
            <a:endParaRPr lang="de-DE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96325"/>
            <a:ext cx="2971800" cy="42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9182E0F3-5A3E-457F-98BB-BD8C7F0816BC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28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0F67F9-4754-4E01-B4AD-B952A5923711}" type="slidenum">
              <a:rPr lang="de-DE"/>
              <a:pPr/>
              <a:t>29</a:t>
            </a:fld>
            <a:endParaRPr lang="de-DE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D0FBC6-08A2-4F6E-A767-CA7E78DB7E2A}" type="slidenum">
              <a:rPr lang="de-DE"/>
              <a:pPr/>
              <a:t>30</a:t>
            </a:fld>
            <a:endParaRPr lang="de-DE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96325"/>
            <a:ext cx="2971800" cy="42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286C5B07-9D83-4915-8A60-6D93BD5025A1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30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09837A-CA57-4226-9362-1A40899AA680}" type="slidenum">
              <a:rPr lang="de-DE"/>
              <a:pPr>
                <a:defRPr/>
              </a:pPr>
              <a:t>4</a:t>
            </a:fld>
            <a:endParaRPr lang="de-DE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D62F23-8983-4D23-9A31-8407E95EC9BF}" type="slidenum">
              <a:rPr lang="de-DE"/>
              <a:pPr/>
              <a:t>31</a:t>
            </a:fld>
            <a:endParaRPr lang="de-DE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96325"/>
            <a:ext cx="2971800" cy="42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F1B0E0CB-86AB-42B7-AD7F-F23688C16C45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31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64F02B-4E9D-4C9D-9C7C-829E4D3F8C59}" type="slidenum">
              <a:rPr lang="de-DE"/>
              <a:pPr/>
              <a:t>32</a:t>
            </a:fld>
            <a:endParaRPr lang="de-DE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96325"/>
            <a:ext cx="2971800" cy="42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BDA68227-1929-43F4-8EE8-AF5739F4BFB1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32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3AE156-EFF8-4346-9608-A93FCDDC6F10}" type="slidenum">
              <a:rPr lang="de-DE"/>
              <a:pPr/>
              <a:t>33</a:t>
            </a:fld>
            <a:endParaRPr lang="de-DE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96325"/>
            <a:ext cx="2971800" cy="42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059F244E-259D-410B-A7F2-1F0DC603BD03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33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09F30D-2385-4D48-80D8-13BE11AA16D2}" type="slidenum">
              <a:rPr lang="de-DE"/>
              <a:pPr/>
              <a:t>34</a:t>
            </a:fld>
            <a:endParaRPr lang="de-DE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96325"/>
            <a:ext cx="2971800" cy="42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06F66F93-1573-426A-9733-2D820A27CF51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34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D62F23-8983-4D23-9A31-8407E95EC9BF}" type="slidenum">
              <a:rPr lang="de-DE"/>
              <a:pPr/>
              <a:t>35</a:t>
            </a:fld>
            <a:endParaRPr lang="de-DE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96325"/>
            <a:ext cx="2971800" cy="42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F1B0E0CB-86AB-42B7-AD7F-F23688C16C45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35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5666" y="8697562"/>
            <a:ext cx="2972334" cy="42753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5718552-D3AD-4E5A-811F-2A8101299F02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36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de-DE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A63797B3-11B9-4B9E-8BC1-5CCAF466DC70}" type="slidenum">
              <a:rPr lang="de-DE" altLang="de-DE" smtClean="0"/>
              <a:pPr eaLnBrk="1" hangingPunct="1">
                <a:spcBef>
                  <a:spcPct val="0"/>
                </a:spcBef>
                <a:defRPr/>
              </a:pPr>
              <a:t>37</a:t>
            </a:fld>
            <a:endParaRPr lang="de-DE" altLang="de-DE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3DF2A7-72EC-48AF-8473-1BDEF70CDD9F}" type="slidenum">
              <a:rPr lang="de-DE"/>
              <a:pPr/>
              <a:t>38</a:t>
            </a:fld>
            <a:endParaRPr lang="de-DE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96325"/>
            <a:ext cx="2971800" cy="42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B1F9E888-9C4E-44F2-BDB8-70F8EC3D1301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38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5C0DF87-8FFC-42CC-8CFE-3859C2324159}" type="slidenum">
              <a:rPr lang="de-DE"/>
              <a:pPr eaLnBrk="1" hangingPunct="1"/>
              <a:t>39</a:t>
            </a:fld>
            <a:endParaRPr lang="de-DE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7413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3DF2A7-72EC-48AF-8473-1BDEF70CDD9F}" type="slidenum">
              <a:rPr lang="de-DE"/>
              <a:pPr/>
              <a:t>40</a:t>
            </a:fld>
            <a:endParaRPr lang="de-DE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96325"/>
            <a:ext cx="2971800" cy="42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B1F9E888-9C4E-44F2-BDB8-70F8EC3D1301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40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353BFF-4019-4F6D-B922-9C6C651E4777}" type="slidenum">
              <a:rPr lang="de-DE"/>
              <a:pPr>
                <a:defRPr/>
              </a:pPr>
              <a:t>5</a:t>
            </a:fld>
            <a:endParaRPr lang="de-DE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4373734"/>
            <a:ext cx="5791200" cy="41168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 hangingPunct="1"/>
            <a:endParaRPr lang="en-US" smtClean="0">
              <a:latin typeface="Arial" pitchFamily="34" charset="0"/>
              <a:cs typeface="Times New Roman" pitchFamily="18" charset="0"/>
            </a:endParaRPr>
          </a:p>
          <a:p>
            <a:pPr algn="just" eaLnBrk="1" hangingPunct="1"/>
            <a:endParaRPr lang="en-US" smtClean="0"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48133" name="Rectangle 4"/>
          <p:cNvSpPr>
            <a:spLocks noChangeArrowheads="1"/>
          </p:cNvSpPr>
          <p:nvPr/>
        </p:nvSpPr>
        <p:spPr bwMode="auto">
          <a:xfrm>
            <a:off x="798514" y="4733138"/>
            <a:ext cx="5145087" cy="35138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GB" sz="1400">
                <a:effectLst/>
                <a:cs typeface="Times New Roman" pitchFamily="18" charset="0"/>
                <a:sym typeface="Wingdings" pitchFamily="2" charset="2"/>
              </a:rPr>
              <a:t>..und diese Höhe seit 1/2005 sowohl intraoperativ mittels einer Schublehre als auch echokardiografisch zur Objektivierung eines Taschenprolapses gemessen. </a:t>
            </a:r>
          </a:p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GB" sz="1400">
                <a:effectLst/>
                <a:cs typeface="Times New Roman" pitchFamily="18" charset="0"/>
                <a:sym typeface="Wingdings" pitchFamily="2" charset="2"/>
              </a:rPr>
              <a:t>Patienten mit einer effektiven Höhe von mehr 8 mm wiesen eine kompetente Klappe auf.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45A202-2303-40BC-81ED-69D0B4D3DB78}" type="slidenum">
              <a:rPr lang="de-DE"/>
              <a:pPr/>
              <a:t>41</a:t>
            </a:fld>
            <a:endParaRPr lang="de-DE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96325"/>
            <a:ext cx="2971800" cy="42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BE9CAF3D-D8BF-407E-945D-602547D699D4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41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4222C9-2BCA-4D06-A954-4940651D67AF}" type="slidenum">
              <a:rPr lang="de-DE"/>
              <a:pPr/>
              <a:t>43</a:t>
            </a:fld>
            <a:endParaRPr lang="de-DE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96325"/>
            <a:ext cx="2971800" cy="42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157923BD-3DC2-4256-8518-15425ED9D91C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43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</p:spPr>
        <p:txBody>
          <a:bodyPr/>
          <a:lstStyle/>
          <a:p>
            <a:r>
              <a:rPr lang="de-DE" sz="1600"/>
              <a:t>Dauer: 7 Minuten Vortrag; 3 Minuten Diskussion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C662AF-FB8F-4FD9-87B4-8F5A10F329C3}" type="slidenum">
              <a:rPr lang="de-DE"/>
              <a:pPr/>
              <a:t>44</a:t>
            </a:fld>
            <a:endParaRPr lang="de-DE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96325"/>
            <a:ext cx="2971800" cy="42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14E39148-3C14-4110-B9FC-B835F774C652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44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5C0DF87-8FFC-42CC-8CFE-3859C2324159}" type="slidenum">
              <a:rPr lang="de-DE"/>
              <a:pPr eaLnBrk="1" hangingPunct="1"/>
              <a:t>6</a:t>
            </a:fld>
            <a:endParaRPr lang="de-DE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7413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28266A-40F5-4523-9B4E-60ECA97643CA}" type="slidenum">
              <a:rPr lang="de-DE"/>
              <a:pPr/>
              <a:t>7</a:t>
            </a:fld>
            <a:endParaRPr lang="de-DE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96325"/>
            <a:ext cx="2971800" cy="42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27068DA5-FB0C-4E13-AE75-593CEEC0ECAA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7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6B7892-3409-4947-9108-3064FEB4E9CF}" type="slidenum">
              <a:rPr lang="de-DE"/>
              <a:pPr/>
              <a:t>8</a:t>
            </a:fld>
            <a:endParaRPr lang="de-DE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96325"/>
            <a:ext cx="2971800" cy="42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B0C5EA9E-4BA0-4F32-A530-FC33805E0B09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8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D62F23-8983-4D23-9A31-8407E95EC9BF}" type="slidenum">
              <a:rPr lang="de-DE"/>
              <a:pPr/>
              <a:t>9</a:t>
            </a:fld>
            <a:endParaRPr lang="de-DE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96325"/>
            <a:ext cx="2971800" cy="42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F1B0E0CB-86AB-42B7-AD7F-F23688C16C45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9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4A5814-6277-41E1-90EA-CA115E184713}" type="slidenum">
              <a:rPr lang="de-DE"/>
              <a:pPr/>
              <a:t>10</a:t>
            </a:fld>
            <a:endParaRPr lang="de-DE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3789363"/>
            <a:ext cx="8207375" cy="2087562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de-DE" noProof="0" smtClean="0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3238500"/>
            <a:ext cx="6335712" cy="269875"/>
          </a:xfrm>
        </p:spPr>
        <p:txBody>
          <a:bodyPr anchor="b"/>
          <a:lstStyle>
            <a:lvl1pPr marL="0" indent="0">
              <a:defRPr sz="14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77050" y="3238500"/>
            <a:ext cx="1811338" cy="269875"/>
          </a:xfrm>
        </p:spPr>
        <p:txBody>
          <a:bodyPr anchor="b"/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fld id="{CEAC4255-09FA-4387-8A87-B829FCD9AE84}" type="datetime1">
              <a:rPr lang="de-DE"/>
              <a:pPr/>
              <a:t>17.09.2015</a:t>
            </a:fld>
            <a:endParaRPr lang="de-DE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468313" y="6138863"/>
            <a:ext cx="8207375" cy="719137"/>
          </a:xfrm>
        </p:spPr>
        <p:txBody>
          <a:bodyPr anchor="t"/>
          <a:lstStyle>
            <a:lvl1pPr>
              <a:lnSpc>
                <a:spcPct val="90000"/>
              </a:lnSpc>
              <a:defRPr sz="1400" b="0"/>
            </a:lvl1pPr>
          </a:lstStyle>
          <a:p>
            <a:endParaRPr lang="de-DE"/>
          </a:p>
        </p:txBody>
      </p:sp>
      <p:pic>
        <p:nvPicPr>
          <p:cNvPr id="4112" name="Picture 16" descr="Logo u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76250"/>
            <a:ext cx="3589337" cy="93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4D1E9D-6DDB-493E-AACD-C2A3F7B27B70}" type="datetime1">
              <a:rPr lang="de-DE"/>
              <a:pPr/>
              <a:t>17.09.2015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89CBD9-D9CB-43D8-933A-3A43FBAEAEBB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0868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4638" y="908050"/>
            <a:ext cx="2051050" cy="54006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68313" y="908050"/>
            <a:ext cx="6003925" cy="540067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71DEC0-C1B7-48B1-8732-65025387CCC5}" type="datetime1">
              <a:rPr lang="de-DE"/>
              <a:pPr/>
              <a:t>17.09.2015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8D443D-6660-4F3A-9B7D-B156C3453300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8095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D2988-AB01-481F-A10C-995FF77C344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8427932"/>
      </p:ext>
    </p:extLst>
  </p:cSld>
  <p:clrMapOvr>
    <a:masterClrMapping/>
  </p:clrMapOvr>
  <p:transition spd="med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204864"/>
            <a:ext cx="8229600" cy="3816424"/>
          </a:xfrm>
        </p:spPr>
        <p:txBody>
          <a:bodyPr/>
          <a:lstStyle/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0"/>
          </p:nvPr>
        </p:nvSpPr>
        <p:spPr>
          <a:xfrm>
            <a:off x="6588125" y="6300788"/>
            <a:ext cx="2133600" cy="365125"/>
          </a:xfrm>
          <a:prstGeom prst="rect">
            <a:avLst/>
          </a:prstGeom>
        </p:spPr>
        <p:txBody>
          <a:bodyPr/>
          <a:lstStyle>
            <a:lvl1pPr algn="r" defTabSz="914107" fontAlgn="auto">
              <a:spcBef>
                <a:spcPts val="0"/>
              </a:spcBef>
              <a:spcAft>
                <a:spcPts val="0"/>
              </a:spcAft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B8B2C39-DC8A-4DF4-B3C4-8D924A1B1E10}" type="slidenum">
              <a:rPr lang="cs-CZ"/>
              <a:pPr>
                <a:defRPr/>
              </a:pPr>
              <a:t>‹Nr.›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25857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919F1CD-ACCE-43F6-B2FE-29B838312B2D}" type="datetime1">
              <a:rPr lang="de-DE"/>
              <a:pPr/>
              <a:t>17.09.2015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A4C3F5-A5A0-4507-A65C-0BF9166C1611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6738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C50F804-175D-4541-95BD-9646D29790D0}" type="datetime1">
              <a:rPr lang="de-DE"/>
              <a:pPr/>
              <a:t>17.09.2015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EE6D75-CAE7-44F2-9890-03AF9F3093A0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0816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8313" y="2060575"/>
            <a:ext cx="4027487" cy="424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2060575"/>
            <a:ext cx="4027488" cy="424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9BED02-9B98-4031-B6C0-8D99F7BFDFFC}" type="datetime1">
              <a:rPr lang="de-DE"/>
              <a:pPr/>
              <a:t>17.09.2015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AF6688-9A6D-439D-9EC7-5F6229DF286B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3831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F18988-7493-4B2E-86D8-7D0789075E3B}" type="datetime1">
              <a:rPr lang="de-DE"/>
              <a:pPr/>
              <a:t>17.09.2015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45EC18-1F07-449C-A2FA-E2AF0DBACF12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7047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24F6DA-F91D-4FCE-9C0E-DCFB279348E5}" type="datetime1">
              <a:rPr lang="de-DE"/>
              <a:pPr/>
              <a:t>17.09.2015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B1B422-8701-4B51-A280-53992E3F481C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4901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2C8025-A3CC-493D-AA2E-118345657E6C}" type="datetime1">
              <a:rPr lang="de-DE"/>
              <a:pPr/>
              <a:t>17.09.2015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24DDED-D907-4066-B419-3BA8EFB2A47B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840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FC9F441-CF5D-4BBE-8413-EFB5C450D20B}" type="datetime1">
              <a:rPr lang="de-DE"/>
              <a:pPr/>
              <a:t>17.09.2015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76F7EC-936E-4533-AD44-0E67AA7181B6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8332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039898A-449B-4A25-A3F0-E27AB8E50AAE}" type="datetime1">
              <a:rPr lang="de-DE"/>
              <a:pPr/>
              <a:t>17.09.2015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91D1F0-E3C0-4BEE-9C41-51851CD2935B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5389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Picture 24" descr="Folgeseiten Foot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2875"/>
            <a:ext cx="91440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Folgeseiten Header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4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908050"/>
            <a:ext cx="8207375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25A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2060575"/>
            <a:ext cx="8207375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23963" y="6588125"/>
            <a:ext cx="900112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fld id="{5C1F84AC-6D15-4D6E-9BA5-D466611F0636}" type="datetime1">
              <a:rPr lang="de-DE"/>
              <a:pPr/>
              <a:t>17.09.2015</a:t>
            </a:fld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95513" y="6588125"/>
            <a:ext cx="6480175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accent2"/>
                </a:solidFill>
              </a:defRPr>
            </a:lvl1pPr>
          </a:lstStyle>
          <a:p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 flipH="1">
            <a:off x="792163" y="6588125"/>
            <a:ext cx="360362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fld id="{630B98FB-7291-4559-A4E8-FAF73636A1E3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 flipH="1">
            <a:off x="466725" y="6580188"/>
            <a:ext cx="396875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de-DE" sz="1000"/>
              <a:t>Seite</a:t>
            </a: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 flipH="1">
            <a:off x="468313" y="652463"/>
            <a:ext cx="8351837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de-DE" sz="1000" b="1" dirty="0" smtClean="0">
                <a:solidFill>
                  <a:schemeClr val="accent2"/>
                </a:solidFill>
              </a:rPr>
              <a:t>AV </a:t>
            </a:r>
            <a:r>
              <a:rPr lang="de-DE" sz="1000" b="1" dirty="0" err="1" smtClean="0">
                <a:solidFill>
                  <a:schemeClr val="accent2"/>
                </a:solidFill>
              </a:rPr>
              <a:t>repair</a:t>
            </a:r>
            <a:r>
              <a:rPr lang="de-DE" sz="1000" b="1" dirty="0" smtClean="0">
                <a:solidFill>
                  <a:schemeClr val="accent2"/>
                </a:solidFill>
              </a:rPr>
              <a:t> – </a:t>
            </a:r>
            <a:r>
              <a:rPr lang="de-DE" sz="1000" b="1" dirty="0" err="1" smtClean="0">
                <a:solidFill>
                  <a:schemeClr val="accent2"/>
                </a:solidFill>
              </a:rPr>
              <a:t>the</a:t>
            </a:r>
            <a:r>
              <a:rPr lang="de-DE" sz="1000" b="1" dirty="0" smtClean="0">
                <a:solidFill>
                  <a:schemeClr val="accent2"/>
                </a:solidFill>
              </a:rPr>
              <a:t> Homburg </a:t>
            </a:r>
            <a:r>
              <a:rPr lang="de-DE" sz="1000" b="1" dirty="0" err="1" smtClean="0">
                <a:solidFill>
                  <a:schemeClr val="accent2"/>
                </a:solidFill>
              </a:rPr>
              <a:t>approach</a:t>
            </a:r>
            <a:r>
              <a:rPr lang="de-DE" sz="1000" b="1" dirty="0" smtClean="0">
                <a:solidFill>
                  <a:schemeClr val="accent2"/>
                </a:solidFill>
              </a:rPr>
              <a:t>                                                                                                          (Prof. Dr. H.-J. Schäfers)</a:t>
            </a:r>
            <a:endParaRPr lang="de-DE" sz="1000" dirty="0">
              <a:solidFill>
                <a:schemeClr val="accent2"/>
              </a:solidFill>
            </a:endParaRPr>
          </a:p>
        </p:txBody>
      </p:sp>
      <p:pic>
        <p:nvPicPr>
          <p:cNvPr id="1051" name="Picture 27" descr="Logo uks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68263"/>
            <a:ext cx="2149475" cy="55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wmf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5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Bav%20+%20Aortic%20Replacement.avi" TargetMode="External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hyperlink" Target="David%20ultra.avi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39.png"/><Relationship Id="rId10" Type="http://schemas.openxmlformats.org/officeDocument/2006/relationships/image" Target="../media/image5.png"/><Relationship Id="rId4" Type="http://schemas.openxmlformats.org/officeDocument/2006/relationships/hyperlink" Target="Yacoub%20ultrakurz.avi" TargetMode="External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43.emf"/><Relationship Id="rId4" Type="http://schemas.openxmlformats.org/officeDocument/2006/relationships/oleObject" Target="../embeddings/oleObject1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hyperlink" Target="Plikieren%20AKKurz.avi" TargetMode="Externa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44.png"/><Relationship Id="rId5" Type="http://schemas.openxmlformats.org/officeDocument/2006/relationships/hyperlink" Target="alex%20closing.avi" TargetMode="External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jpeg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44.png"/><Relationship Id="rId5" Type="http://schemas.openxmlformats.org/officeDocument/2006/relationships/hyperlink" Target="alex%20closing.avi" TargetMode="External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png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image" Target="../media/image49.png"/><Relationship Id="rId5" Type="http://schemas.openxmlformats.org/officeDocument/2006/relationships/hyperlink" Target="alex%20closing.avi" TargetMode="External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wmf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wmf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6" Type="http://schemas.openxmlformats.org/officeDocument/2006/relationships/image" Target="../media/image53.wmf"/><Relationship Id="rId5" Type="http://schemas.openxmlformats.org/officeDocument/2006/relationships/image" Target="../media/image52.jpeg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6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6" Type="http://schemas.openxmlformats.org/officeDocument/2006/relationships/image" Target="../media/image5.png"/><Relationship Id="rId11" Type="http://schemas.openxmlformats.org/officeDocument/2006/relationships/image" Target="../media/image64.png"/><Relationship Id="rId5" Type="http://schemas.openxmlformats.org/officeDocument/2006/relationships/image" Target="../media/image60.jpeg"/><Relationship Id="rId10" Type="http://schemas.openxmlformats.org/officeDocument/2006/relationships/image" Target="../media/image63.jpe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png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6" Type="http://schemas.openxmlformats.org/officeDocument/2006/relationships/image" Target="../media/image44.png"/><Relationship Id="rId5" Type="http://schemas.openxmlformats.org/officeDocument/2006/relationships/hyperlink" Target="alex%20closing.avi" TargetMode="External"/><Relationship Id="rId4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hyperlink" Target="AV_Suture_640x340.wmv" TargetMode="External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10.wmv"/><Relationship Id="rId1" Type="http://schemas.microsoft.com/office/2007/relationships/media" Target="../media/media10.wmv"/><Relationship Id="rId6" Type="http://schemas.openxmlformats.org/officeDocument/2006/relationships/image" Target="../media/image68.png"/><Relationship Id="rId11" Type="http://schemas.openxmlformats.org/officeDocument/2006/relationships/image" Target="../media/image70.png"/><Relationship Id="rId5" Type="http://schemas.openxmlformats.org/officeDocument/2006/relationships/image" Target="../media/image38.png"/><Relationship Id="rId10" Type="http://schemas.openxmlformats.org/officeDocument/2006/relationships/image" Target="../media/image69.jpeg"/><Relationship Id="rId4" Type="http://schemas.openxmlformats.org/officeDocument/2006/relationships/notesSlide" Target="../notesSlides/notesSlide35.xml"/><Relationship Id="rId9" Type="http://schemas.openxmlformats.org/officeDocument/2006/relationships/hyperlink" Target="AV_Suture_640x340.wmv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wmf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Redo%20AVR.avi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1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/>
          <a:p>
            <a:fld id="{4DD9E5D1-DE1F-4345-9E1D-50AED680C1BC}" type="datetime1">
              <a:rPr lang="de-DE"/>
              <a:pPr/>
              <a:t>17.09.2015</a:t>
            </a:fld>
            <a:endParaRPr lang="de-DE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-540568" y="1952248"/>
            <a:ext cx="10225135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Aortic</a:t>
            </a:r>
            <a:r>
              <a:rPr lang="de-DE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Valve</a:t>
            </a:r>
            <a:r>
              <a:rPr lang="de-DE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32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Repair</a:t>
            </a:r>
            <a:r>
              <a:rPr lang="de-DE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</a:p>
          <a:p>
            <a:pPr algn="ctr"/>
            <a:r>
              <a:rPr lang="de-DE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 Modular (</a:t>
            </a:r>
            <a:r>
              <a:rPr lang="de-DE" sz="32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Standardized</a:t>
            </a:r>
            <a:r>
              <a:rPr lang="de-DE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 </a:t>
            </a:r>
            <a:r>
              <a:rPr lang="de-DE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Approach</a:t>
            </a:r>
          </a:p>
          <a:p>
            <a:pPr algn="ctr"/>
            <a:endParaRPr lang="de-DE" sz="32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endParaRPr lang="de-DE" sz="32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endParaRPr lang="de-DE" sz="32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de-DE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H</a:t>
            </a:r>
            <a:r>
              <a:rPr lang="de-DE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.-J. Schäfers</a:t>
            </a:r>
          </a:p>
          <a:p>
            <a:pPr algn="ctr"/>
            <a:endParaRPr lang="de-DE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de-DE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Dept</a:t>
            </a:r>
            <a:r>
              <a:rPr lang="de-DE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  <a:r>
              <a:rPr lang="de-DE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of</a:t>
            </a:r>
            <a:r>
              <a:rPr lang="de-DE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Thoracic</a:t>
            </a:r>
            <a:r>
              <a:rPr lang="de-DE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and</a:t>
            </a:r>
            <a:r>
              <a:rPr lang="de-DE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Cardiovascular</a:t>
            </a:r>
            <a:r>
              <a:rPr lang="de-DE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Surgery</a:t>
            </a:r>
            <a:endParaRPr lang="de-DE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de-DE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Saarland University Medical Center</a:t>
            </a:r>
            <a:endParaRPr lang="de-DE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de-DE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Homburg/ </a:t>
            </a:r>
            <a:r>
              <a:rPr lang="de-DE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Saar, Germany</a:t>
            </a:r>
            <a:endParaRPr lang="de-DE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866D9-0E7E-4FB4-B7BC-98B5EE34FFD0}" type="datetime1">
              <a:rPr lang="de-DE"/>
              <a:pPr/>
              <a:t>17.09.2015</a:t>
            </a:fld>
            <a:endParaRPr lang="de-DE"/>
          </a:p>
        </p:txBody>
      </p:sp>
      <p:sp>
        <p:nvSpPr>
          <p:cNvPr id="15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AA1BF-7B00-45B0-9987-60D17F6BF586}" type="slidenum">
              <a:rPr lang="de-DE"/>
              <a:pPr/>
              <a:t>10</a:t>
            </a:fld>
            <a:endParaRPr lang="de-DE"/>
          </a:p>
        </p:txBody>
      </p:sp>
      <p:grpSp>
        <p:nvGrpSpPr>
          <p:cNvPr id="23554" name="Group 2"/>
          <p:cNvGrpSpPr>
            <a:grpSpLocks/>
          </p:cNvGrpSpPr>
          <p:nvPr/>
        </p:nvGrpSpPr>
        <p:grpSpPr bwMode="auto">
          <a:xfrm rot="16200000">
            <a:off x="5670550" y="1899642"/>
            <a:ext cx="3759200" cy="2755900"/>
            <a:chOff x="3716" y="0"/>
            <a:chExt cx="2368" cy="1736"/>
          </a:xfrm>
        </p:grpSpPr>
        <p:pic>
          <p:nvPicPr>
            <p:cNvPr id="23555" name="Picture 3" descr="Bild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78" t="23799" r="22836" b="30898"/>
            <a:stretch>
              <a:fillRect/>
            </a:stretch>
          </p:blipFill>
          <p:spPr bwMode="auto">
            <a:xfrm>
              <a:off x="3716" y="0"/>
              <a:ext cx="2368" cy="1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56" name="Line 4"/>
            <p:cNvSpPr>
              <a:spLocks noChangeShapeType="1"/>
            </p:cNvSpPr>
            <p:nvPr/>
          </p:nvSpPr>
          <p:spPr bwMode="auto">
            <a:xfrm flipH="1">
              <a:off x="4368" y="272"/>
              <a:ext cx="160" cy="52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3557" name="Line 5"/>
            <p:cNvSpPr>
              <a:spLocks noChangeShapeType="1"/>
            </p:cNvSpPr>
            <p:nvPr/>
          </p:nvSpPr>
          <p:spPr bwMode="auto">
            <a:xfrm flipH="1">
              <a:off x="4608" y="184"/>
              <a:ext cx="240" cy="88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3558" name="Line 6"/>
            <p:cNvSpPr>
              <a:spLocks noChangeShapeType="1"/>
            </p:cNvSpPr>
            <p:nvPr/>
          </p:nvSpPr>
          <p:spPr bwMode="auto">
            <a:xfrm flipH="1">
              <a:off x="4816" y="208"/>
              <a:ext cx="248" cy="96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3559" name="Line 7"/>
            <p:cNvSpPr>
              <a:spLocks noChangeShapeType="1"/>
            </p:cNvSpPr>
            <p:nvPr/>
          </p:nvSpPr>
          <p:spPr bwMode="auto">
            <a:xfrm flipH="1">
              <a:off x="5136" y="216"/>
              <a:ext cx="144" cy="1048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1376363" y="449263"/>
            <a:ext cx="3511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AI und TTE/TEE</a:t>
            </a:r>
          </a:p>
        </p:txBody>
      </p:sp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809625" y="2147888"/>
            <a:ext cx="413408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8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Root </a:t>
            </a:r>
            <a:r>
              <a:rPr lang="de-DE" sz="28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dimensions</a:t>
            </a:r>
            <a:endParaRPr lang="de-DE" sz="28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endParaRPr lang="de-DE" sz="28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de-DE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AV </a:t>
            </a:r>
            <a:r>
              <a:rPr lang="de-DE" sz="2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morphology</a:t>
            </a:r>
            <a:r>
              <a:rPr lang="de-DE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(bi-/</a:t>
            </a:r>
            <a:r>
              <a:rPr lang="de-DE" sz="2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tricuspid</a:t>
            </a:r>
            <a:r>
              <a:rPr lang="de-DE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  <a:p>
            <a:endParaRPr lang="de-DE" sz="2400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de-DE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Prolapse</a:t>
            </a:r>
          </a:p>
          <a:p>
            <a:endParaRPr lang="de-DE" sz="2400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de-DE" sz="2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Calcification</a:t>
            </a:r>
            <a:r>
              <a:rPr lang="de-DE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1"/>
          <p:cNvSpPr>
            <a:spLocks noGrp="1"/>
          </p:cNvSpPr>
          <p:nvPr>
            <p:ph type="dt" sz="half" idx="10"/>
          </p:nvPr>
        </p:nvSpPr>
        <p:spPr>
          <a:xfrm>
            <a:off x="1223963" y="5895429"/>
            <a:ext cx="900112" cy="269875"/>
          </a:xfrm>
        </p:spPr>
        <p:txBody>
          <a:bodyPr/>
          <a:lstStyle/>
          <a:p>
            <a:fld id="{22D6113F-E0BC-479B-87B4-2916386B298B}" type="datetime1">
              <a:rPr lang="de-DE"/>
              <a:pPr/>
              <a:t>17.09.2015</a:t>
            </a:fld>
            <a:endParaRPr lang="de-DE"/>
          </a:p>
        </p:txBody>
      </p:sp>
      <p:sp>
        <p:nvSpPr>
          <p:cNvPr id="12" name="Foliennummernplatzhalter 3"/>
          <p:cNvSpPr>
            <a:spLocks noGrp="1"/>
          </p:cNvSpPr>
          <p:nvPr>
            <p:ph type="sldNum" sz="quarter" idx="12"/>
          </p:nvPr>
        </p:nvSpPr>
        <p:spPr>
          <a:xfrm flipH="1">
            <a:off x="792163" y="5895429"/>
            <a:ext cx="360362" cy="269875"/>
          </a:xfrm>
        </p:spPr>
        <p:txBody>
          <a:bodyPr/>
          <a:lstStyle/>
          <a:p>
            <a:fld id="{1E9E8395-BB38-4871-AFB7-182DCBEE7285}" type="slidenum">
              <a:rPr lang="de-DE"/>
              <a:pPr/>
              <a:t>11</a:t>
            </a:fld>
            <a:endParaRPr lang="de-DE"/>
          </a:p>
        </p:txBody>
      </p:sp>
      <p:sp>
        <p:nvSpPr>
          <p:cNvPr id="716812" name="Rectangle 12"/>
          <p:cNvSpPr>
            <a:spLocks noChangeArrowheads="1"/>
          </p:cNvSpPr>
          <p:nvPr/>
        </p:nvSpPr>
        <p:spPr bwMode="auto">
          <a:xfrm>
            <a:off x="2782738" y="1144042"/>
            <a:ext cx="346582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3200" dirty="0" err="1" smtClean="0"/>
              <a:t>Cusp</a:t>
            </a:r>
            <a:r>
              <a:rPr lang="de-DE" sz="3200" dirty="0" smtClean="0"/>
              <a:t> Assessment</a:t>
            </a:r>
            <a:endParaRPr lang="de-DE" sz="3200" dirty="0"/>
          </a:p>
        </p:txBody>
      </p:sp>
      <p:sp>
        <p:nvSpPr>
          <p:cNvPr id="716826" name="Text Box 26"/>
          <p:cNvSpPr txBox="1">
            <a:spLocks noChangeArrowheads="1"/>
          </p:cNvSpPr>
          <p:nvPr/>
        </p:nvSpPr>
        <p:spPr bwMode="auto">
          <a:xfrm>
            <a:off x="1172754" y="2193826"/>
            <a:ext cx="5389617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800" dirty="0" smtClean="0"/>
              <a:t>Echo:</a:t>
            </a:r>
          </a:p>
          <a:p>
            <a:pPr>
              <a:defRPr/>
            </a:pPr>
            <a:r>
              <a:rPr lang="de-DE" sz="2800" dirty="0" smtClean="0"/>
              <a:t>	</a:t>
            </a:r>
            <a:r>
              <a:rPr lang="de-DE" sz="2800" dirty="0" err="1" smtClean="0"/>
              <a:t>Valve</a:t>
            </a:r>
            <a:r>
              <a:rPr lang="de-DE" sz="2800" dirty="0" smtClean="0"/>
              <a:t> </a:t>
            </a:r>
            <a:r>
              <a:rPr lang="de-DE" sz="2800" dirty="0" err="1" smtClean="0"/>
              <a:t>morphology</a:t>
            </a:r>
            <a:r>
              <a:rPr lang="de-DE" sz="2800" dirty="0" smtClean="0"/>
              <a:t>?</a:t>
            </a:r>
          </a:p>
          <a:p>
            <a:pPr>
              <a:defRPr/>
            </a:pPr>
            <a:r>
              <a:rPr lang="de-DE" sz="2800" dirty="0" smtClean="0"/>
              <a:t>	</a:t>
            </a:r>
            <a:r>
              <a:rPr lang="de-DE" sz="2800" dirty="0" err="1" smtClean="0"/>
              <a:t>Eccentricity</a:t>
            </a:r>
            <a:r>
              <a:rPr lang="de-DE" sz="2800" dirty="0" smtClean="0"/>
              <a:t> </a:t>
            </a:r>
            <a:r>
              <a:rPr lang="de-DE" sz="2800" dirty="0" err="1" smtClean="0"/>
              <a:t>of</a:t>
            </a:r>
            <a:r>
              <a:rPr lang="de-DE" sz="2800" dirty="0" smtClean="0"/>
              <a:t> </a:t>
            </a:r>
            <a:r>
              <a:rPr lang="de-DE" sz="2800" dirty="0" err="1" smtClean="0"/>
              <a:t>jet</a:t>
            </a:r>
            <a:r>
              <a:rPr lang="de-DE" sz="2800" dirty="0"/>
              <a:t>?</a:t>
            </a:r>
            <a:endParaRPr lang="de-DE" sz="2800" dirty="0" smtClean="0"/>
          </a:p>
          <a:p>
            <a:pPr>
              <a:defRPr/>
            </a:pPr>
            <a:endParaRPr lang="de-DE" sz="2800" dirty="0"/>
          </a:p>
          <a:p>
            <a:pPr>
              <a:defRPr/>
            </a:pPr>
            <a:r>
              <a:rPr lang="de-DE" sz="2800" dirty="0" smtClean="0"/>
              <a:t>Intraoperative:		</a:t>
            </a:r>
          </a:p>
          <a:p>
            <a:pPr>
              <a:defRPr/>
            </a:pPr>
            <a:r>
              <a:rPr lang="de-DE" sz="2800" dirty="0" smtClean="0"/>
              <a:t>	</a:t>
            </a:r>
            <a:r>
              <a:rPr lang="de-DE" sz="2800" dirty="0" err="1" smtClean="0"/>
              <a:t>Valve</a:t>
            </a:r>
            <a:r>
              <a:rPr lang="de-DE" sz="2800" dirty="0" smtClean="0"/>
              <a:t> </a:t>
            </a:r>
            <a:r>
              <a:rPr lang="de-DE" sz="2800" dirty="0" err="1" smtClean="0"/>
              <a:t>Morphology</a:t>
            </a:r>
            <a:r>
              <a:rPr lang="de-DE" sz="2800" dirty="0" smtClean="0"/>
              <a:t>?</a:t>
            </a:r>
          </a:p>
          <a:p>
            <a:pPr>
              <a:defRPr/>
            </a:pPr>
            <a:r>
              <a:rPr lang="de-DE" sz="2800" dirty="0" smtClean="0"/>
              <a:t>	</a:t>
            </a:r>
            <a:r>
              <a:rPr lang="de-DE" sz="2800" dirty="0" err="1" smtClean="0"/>
              <a:t>Cusp</a:t>
            </a:r>
            <a:r>
              <a:rPr lang="de-DE" sz="2800" dirty="0" smtClean="0"/>
              <a:t> </a:t>
            </a:r>
            <a:r>
              <a:rPr lang="de-DE" sz="2800" dirty="0" err="1" smtClean="0"/>
              <a:t>height</a:t>
            </a:r>
            <a:r>
              <a:rPr lang="de-DE" sz="2800" dirty="0" smtClean="0"/>
              <a:t>/</a:t>
            </a:r>
            <a:r>
              <a:rPr lang="de-DE" sz="2800" dirty="0" err="1" smtClean="0"/>
              <a:t>configuration</a:t>
            </a:r>
            <a:r>
              <a:rPr lang="de-DE" sz="2800" dirty="0" smtClean="0"/>
              <a:t>?</a:t>
            </a:r>
          </a:p>
          <a:p>
            <a:pPr>
              <a:defRPr/>
            </a:pPr>
            <a:r>
              <a:rPr lang="de-DE" sz="2800" dirty="0" smtClean="0"/>
              <a:t>	</a:t>
            </a:r>
            <a:r>
              <a:rPr lang="de-DE" sz="2800" dirty="0" err="1" smtClean="0"/>
              <a:t>Cusp</a:t>
            </a:r>
            <a:r>
              <a:rPr lang="de-DE" sz="2800" dirty="0" smtClean="0"/>
              <a:t> </a:t>
            </a:r>
            <a:r>
              <a:rPr lang="de-DE" sz="2800" dirty="0" err="1" smtClean="0"/>
              <a:t>substance</a:t>
            </a:r>
            <a:r>
              <a:rPr lang="de-DE" sz="2800" dirty="0" smtClean="0"/>
              <a:t>?</a:t>
            </a:r>
            <a:endParaRPr lang="de-DE" sz="2800" dirty="0"/>
          </a:p>
        </p:txBody>
      </p:sp>
      <p:grpSp>
        <p:nvGrpSpPr>
          <p:cNvPr id="54277" name="Group 27"/>
          <p:cNvGrpSpPr>
            <a:grpSpLocks/>
          </p:cNvGrpSpPr>
          <p:nvPr/>
        </p:nvGrpSpPr>
        <p:grpSpPr bwMode="auto">
          <a:xfrm>
            <a:off x="8343900" y="5521325"/>
            <a:ext cx="800100" cy="1336675"/>
            <a:chOff x="2147" y="576"/>
            <a:chExt cx="845" cy="1194"/>
          </a:xfrm>
        </p:grpSpPr>
        <p:pic>
          <p:nvPicPr>
            <p:cNvPr id="716828" name="Picture 2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60" y="576"/>
              <a:ext cx="832" cy="53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</p:spPr>
        </p:pic>
        <p:grpSp>
          <p:nvGrpSpPr>
            <p:cNvPr id="54279" name="Group 29"/>
            <p:cNvGrpSpPr>
              <a:grpSpLocks/>
            </p:cNvGrpSpPr>
            <p:nvPr/>
          </p:nvGrpSpPr>
          <p:grpSpPr bwMode="auto">
            <a:xfrm>
              <a:off x="2147" y="1186"/>
              <a:ext cx="623" cy="584"/>
              <a:chOff x="-106" y="-17"/>
              <a:chExt cx="623" cy="583"/>
            </a:xfrm>
          </p:grpSpPr>
          <p:sp>
            <p:nvSpPr>
              <p:cNvPr id="54280" name="Rectangle 30"/>
              <p:cNvSpPr>
                <a:spLocks/>
              </p:cNvSpPr>
              <p:nvPr/>
            </p:nvSpPr>
            <p:spPr bwMode="auto">
              <a:xfrm>
                <a:off x="-106" y="21"/>
                <a:ext cx="623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ctr"/>
                <a:r>
                  <a:rPr lang="en-US" sz="2200">
                    <a:latin typeface="Chalkboard Bold" pitchFamily="-16" charset="0"/>
                    <a:ea typeface="ＭＳ Ｐゴシック" pitchFamily="-16" charset="-128"/>
                    <a:sym typeface="Chalkboard Bold" pitchFamily="-16" charset="0"/>
                  </a:rPr>
                  <a:t>THG</a:t>
                </a:r>
              </a:p>
            </p:txBody>
          </p:sp>
          <p:pic>
            <p:nvPicPr>
              <p:cNvPr id="716831" name="Picture 31"/>
              <p:cNvPicPr>
                <a:picLocks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rot="149372">
                <a:off x="135" y="-17"/>
                <a:ext cx="329" cy="58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25850023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866D9-0E7E-4FB4-B7BC-98B5EE34FFD0}" type="datetime1">
              <a:rPr lang="de-DE"/>
              <a:pPr/>
              <a:t>17.09.2015</a:t>
            </a:fld>
            <a:endParaRPr lang="de-DE"/>
          </a:p>
        </p:txBody>
      </p:sp>
      <p:sp>
        <p:nvSpPr>
          <p:cNvPr id="15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AA1BF-7B00-45B0-9987-60D17F6BF586}" type="slidenum">
              <a:rPr lang="de-DE"/>
              <a:pPr/>
              <a:t>12</a:t>
            </a:fld>
            <a:endParaRPr lang="de-DE"/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1376363" y="449263"/>
            <a:ext cx="3511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AI und TTE/TEE</a:t>
            </a:r>
          </a:p>
        </p:txBody>
      </p:sp>
      <p:pic>
        <p:nvPicPr>
          <p:cNvPr id="23561" name="Picture 9" descr="Bild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78" t="20459" r="29095" b="37578"/>
          <a:stretch>
            <a:fillRect/>
          </a:stretch>
        </p:blipFill>
        <p:spPr bwMode="auto">
          <a:xfrm>
            <a:off x="5537200" y="1276350"/>
            <a:ext cx="27178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10" descr="ba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0" t="37520" r="29848" b="22325"/>
          <a:stretch>
            <a:fillRect/>
          </a:stretch>
        </p:blipFill>
        <p:spPr bwMode="auto">
          <a:xfrm>
            <a:off x="5965825" y="2944813"/>
            <a:ext cx="2833688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11" descr="Echo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3" t="16272" r="28418" b="26656"/>
          <a:stretch>
            <a:fillRect/>
          </a:stretch>
        </p:blipFill>
        <p:spPr bwMode="auto">
          <a:xfrm>
            <a:off x="5702300" y="3854450"/>
            <a:ext cx="3009900" cy="245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809625" y="2147888"/>
            <a:ext cx="4778375" cy="308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400" dirty="0">
                <a:solidFill>
                  <a:schemeClr val="accent1"/>
                </a:solidFill>
              </a:rPr>
              <a:t>Root </a:t>
            </a:r>
            <a:r>
              <a:rPr lang="de-DE" sz="2400" dirty="0" err="1">
                <a:solidFill>
                  <a:schemeClr val="accent1"/>
                </a:solidFill>
              </a:rPr>
              <a:t>dimensions</a:t>
            </a:r>
            <a:endParaRPr lang="de-DE" sz="2400" dirty="0">
              <a:solidFill>
                <a:schemeClr val="accent1"/>
              </a:solidFill>
            </a:endParaRPr>
          </a:p>
          <a:p>
            <a:endParaRPr lang="de-DE" sz="2800" dirty="0">
              <a:solidFill>
                <a:schemeClr val="tx2"/>
              </a:solidFill>
            </a:endParaRPr>
          </a:p>
          <a:p>
            <a:r>
              <a:rPr lang="de-DE" sz="2800" dirty="0">
                <a:solidFill>
                  <a:schemeClr val="tx2"/>
                </a:solidFill>
              </a:rPr>
              <a:t>AV </a:t>
            </a:r>
            <a:r>
              <a:rPr lang="de-DE" sz="2800" dirty="0" err="1">
                <a:solidFill>
                  <a:schemeClr val="tx2"/>
                </a:solidFill>
              </a:rPr>
              <a:t>morphology</a:t>
            </a:r>
            <a:r>
              <a:rPr lang="de-DE" sz="2800" dirty="0">
                <a:solidFill>
                  <a:schemeClr val="tx2"/>
                </a:solidFill>
              </a:rPr>
              <a:t> (bi-/</a:t>
            </a:r>
            <a:r>
              <a:rPr lang="de-DE" sz="2800" dirty="0" err="1">
                <a:solidFill>
                  <a:schemeClr val="tx2"/>
                </a:solidFill>
              </a:rPr>
              <a:t>tricuspid</a:t>
            </a:r>
            <a:r>
              <a:rPr lang="de-DE" sz="2800" dirty="0">
                <a:solidFill>
                  <a:schemeClr val="tx2"/>
                </a:solidFill>
              </a:rPr>
              <a:t>)</a:t>
            </a:r>
          </a:p>
          <a:p>
            <a:endParaRPr lang="de-DE" sz="2800" dirty="0"/>
          </a:p>
          <a:p>
            <a:r>
              <a:rPr lang="de-DE" sz="2800" dirty="0"/>
              <a:t>Prolapse</a:t>
            </a:r>
          </a:p>
          <a:p>
            <a:endParaRPr lang="de-DE" sz="2800" dirty="0"/>
          </a:p>
          <a:p>
            <a:r>
              <a:rPr lang="de-DE" sz="2800" dirty="0" err="1"/>
              <a:t>Calcification</a:t>
            </a:r>
            <a:r>
              <a:rPr lang="de-DE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084406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92217-1767-48AC-87C9-72C00FAE2018}" type="datetime1">
              <a:rPr lang="de-DE"/>
              <a:pPr/>
              <a:t>17.09.2015</a:t>
            </a:fld>
            <a:endParaRPr lang="de-DE"/>
          </a:p>
        </p:txBody>
      </p:sp>
      <p:sp>
        <p:nvSpPr>
          <p:cNvPr id="10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652D-6570-4729-BD97-672C1C04D14E}" type="slidenum">
              <a:rPr lang="de-DE"/>
              <a:pPr/>
              <a:t>13</a:t>
            </a:fld>
            <a:endParaRPr lang="de-DE"/>
          </a:p>
        </p:txBody>
      </p:sp>
      <p:pic>
        <p:nvPicPr>
          <p:cNvPr id="25602" name="Picture 2" descr="prola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35" t="25737" r="22997" b="36279"/>
          <a:stretch>
            <a:fillRect/>
          </a:stretch>
        </p:blipFill>
        <p:spPr bwMode="auto">
          <a:xfrm>
            <a:off x="6480175" y="1851025"/>
            <a:ext cx="207962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2773363" y="449263"/>
            <a:ext cx="3511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AI und TTE/TEE</a:t>
            </a:r>
          </a:p>
        </p:txBody>
      </p:sp>
      <p:pic>
        <p:nvPicPr>
          <p:cNvPr id="25604" name="Picture 4" descr="exzentr j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4" t="16124" r="31804" b="36900"/>
          <a:stretch>
            <a:fillRect/>
          </a:stretch>
        </p:blipFill>
        <p:spPr bwMode="auto">
          <a:xfrm>
            <a:off x="6251575" y="1758950"/>
            <a:ext cx="2435225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 descr="Bamberg Manfred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9" t="17421" r="34218" b="35510"/>
          <a:stretch>
            <a:fillRect/>
          </a:stretch>
        </p:blipFill>
        <p:spPr bwMode="auto">
          <a:xfrm>
            <a:off x="6457950" y="3913188"/>
            <a:ext cx="2449513" cy="187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Bamberg Manfred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5" t="16638" r="33748" b="33278"/>
          <a:stretch>
            <a:fillRect/>
          </a:stretch>
        </p:blipFill>
        <p:spPr bwMode="auto">
          <a:xfrm>
            <a:off x="6367463" y="4025900"/>
            <a:ext cx="2439987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809625" y="2300288"/>
            <a:ext cx="4134080" cy="292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400" dirty="0">
                <a:solidFill>
                  <a:schemeClr val="accent1"/>
                </a:solidFill>
              </a:rPr>
              <a:t>Root </a:t>
            </a:r>
            <a:r>
              <a:rPr lang="de-DE" sz="2400" dirty="0" err="1">
                <a:solidFill>
                  <a:schemeClr val="accent1"/>
                </a:solidFill>
              </a:rPr>
              <a:t>dimensions</a:t>
            </a:r>
            <a:endParaRPr lang="de-DE" sz="2400" dirty="0">
              <a:solidFill>
                <a:schemeClr val="accent1"/>
              </a:solidFill>
            </a:endParaRPr>
          </a:p>
          <a:p>
            <a:endParaRPr lang="de-DE" sz="2400" dirty="0">
              <a:solidFill>
                <a:schemeClr val="accent1"/>
              </a:solidFill>
            </a:endParaRPr>
          </a:p>
          <a:p>
            <a:r>
              <a:rPr lang="de-DE" sz="2400" dirty="0">
                <a:solidFill>
                  <a:schemeClr val="accent1"/>
                </a:solidFill>
              </a:rPr>
              <a:t>AV </a:t>
            </a:r>
            <a:r>
              <a:rPr lang="de-DE" sz="2400" dirty="0" err="1">
                <a:solidFill>
                  <a:schemeClr val="accent1"/>
                </a:solidFill>
              </a:rPr>
              <a:t>morphology</a:t>
            </a:r>
            <a:r>
              <a:rPr lang="de-DE" sz="2400" dirty="0">
                <a:solidFill>
                  <a:schemeClr val="accent1"/>
                </a:solidFill>
              </a:rPr>
              <a:t> (bi-/</a:t>
            </a:r>
            <a:r>
              <a:rPr lang="de-DE" sz="2400" dirty="0" err="1">
                <a:solidFill>
                  <a:schemeClr val="accent1"/>
                </a:solidFill>
              </a:rPr>
              <a:t>tricuspid</a:t>
            </a:r>
            <a:r>
              <a:rPr lang="de-DE" sz="2400" dirty="0">
                <a:solidFill>
                  <a:schemeClr val="accent1"/>
                </a:solidFill>
              </a:rPr>
              <a:t>)</a:t>
            </a:r>
          </a:p>
          <a:p>
            <a:endParaRPr lang="de-DE" sz="2800" dirty="0"/>
          </a:p>
          <a:p>
            <a:r>
              <a:rPr lang="de-DE" sz="2800" dirty="0">
                <a:solidFill>
                  <a:schemeClr val="tx2"/>
                </a:solidFill>
              </a:rPr>
              <a:t>Prolapse</a:t>
            </a:r>
          </a:p>
          <a:p>
            <a:endParaRPr lang="de-DE" sz="2800" dirty="0">
              <a:solidFill>
                <a:schemeClr val="tx2"/>
              </a:solidFill>
            </a:endParaRPr>
          </a:p>
          <a:p>
            <a:r>
              <a:rPr lang="de-DE" sz="2800" dirty="0" err="1">
                <a:solidFill>
                  <a:schemeClr val="tx2"/>
                </a:solidFill>
              </a:rPr>
              <a:t>Calcification</a:t>
            </a:r>
            <a:r>
              <a:rPr lang="de-DE" sz="2800" dirty="0">
                <a:solidFill>
                  <a:schemeClr val="tx2"/>
                </a:solidFill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1"/>
          <p:cNvSpPr>
            <a:spLocks noGrp="1"/>
          </p:cNvSpPr>
          <p:nvPr>
            <p:ph type="dt" sz="half" idx="10"/>
          </p:nvPr>
        </p:nvSpPr>
        <p:spPr>
          <a:xfrm>
            <a:off x="1223963" y="5895429"/>
            <a:ext cx="900112" cy="269875"/>
          </a:xfrm>
        </p:spPr>
        <p:txBody>
          <a:bodyPr/>
          <a:lstStyle/>
          <a:p>
            <a:fld id="{22D6113F-E0BC-479B-87B4-2916386B298B}" type="datetime1">
              <a:rPr lang="de-DE"/>
              <a:pPr/>
              <a:t>17.09.2015</a:t>
            </a:fld>
            <a:endParaRPr lang="de-DE"/>
          </a:p>
        </p:txBody>
      </p:sp>
      <p:sp>
        <p:nvSpPr>
          <p:cNvPr id="12" name="Foliennummernplatzhalter 3"/>
          <p:cNvSpPr>
            <a:spLocks noGrp="1"/>
          </p:cNvSpPr>
          <p:nvPr>
            <p:ph type="sldNum" sz="quarter" idx="12"/>
          </p:nvPr>
        </p:nvSpPr>
        <p:spPr>
          <a:xfrm flipH="1">
            <a:off x="792163" y="5895429"/>
            <a:ext cx="360362" cy="269875"/>
          </a:xfrm>
        </p:spPr>
        <p:txBody>
          <a:bodyPr/>
          <a:lstStyle/>
          <a:p>
            <a:fld id="{1E9E8395-BB38-4871-AFB7-182DCBEE7285}" type="slidenum">
              <a:rPr lang="de-DE"/>
              <a:pPr/>
              <a:t>14</a:t>
            </a:fld>
            <a:endParaRPr lang="de-DE"/>
          </a:p>
        </p:txBody>
      </p:sp>
      <p:sp>
        <p:nvSpPr>
          <p:cNvPr id="716812" name="Rectangle 12"/>
          <p:cNvSpPr>
            <a:spLocks noChangeArrowheads="1"/>
          </p:cNvSpPr>
          <p:nvPr/>
        </p:nvSpPr>
        <p:spPr bwMode="auto">
          <a:xfrm>
            <a:off x="2782738" y="908720"/>
            <a:ext cx="346582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3200" dirty="0" err="1" smtClean="0"/>
              <a:t>Cusp</a:t>
            </a:r>
            <a:r>
              <a:rPr lang="de-DE" sz="3200" dirty="0" smtClean="0"/>
              <a:t> Assessment</a:t>
            </a:r>
            <a:endParaRPr lang="de-DE" sz="3200" dirty="0"/>
          </a:p>
        </p:txBody>
      </p:sp>
      <p:sp>
        <p:nvSpPr>
          <p:cNvPr id="716826" name="Text Box 26"/>
          <p:cNvSpPr txBox="1">
            <a:spLocks noChangeArrowheads="1"/>
          </p:cNvSpPr>
          <p:nvPr/>
        </p:nvSpPr>
        <p:spPr bwMode="auto">
          <a:xfrm>
            <a:off x="958057" y="1628800"/>
            <a:ext cx="7502375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800" dirty="0" err="1" smtClean="0"/>
              <a:t>Morphology</a:t>
            </a:r>
            <a:r>
              <a:rPr lang="de-DE" sz="2800" dirty="0" smtClean="0"/>
              <a:t> (</a:t>
            </a:r>
            <a:r>
              <a:rPr lang="de-DE" sz="2800" dirty="0" err="1" smtClean="0"/>
              <a:t>commissural</a:t>
            </a:r>
            <a:r>
              <a:rPr lang="de-DE" sz="2800" dirty="0" smtClean="0"/>
              <a:t> </a:t>
            </a:r>
            <a:r>
              <a:rPr lang="de-DE" sz="2800" dirty="0" err="1" smtClean="0"/>
              <a:t>height</a:t>
            </a:r>
            <a:r>
              <a:rPr lang="de-DE" sz="2800" dirty="0" smtClean="0"/>
              <a:t>):</a:t>
            </a:r>
          </a:p>
          <a:p>
            <a:pPr>
              <a:defRPr/>
            </a:pPr>
            <a:r>
              <a:rPr lang="de-DE" sz="2800" dirty="0"/>
              <a:t>	</a:t>
            </a:r>
            <a:r>
              <a:rPr lang="de-DE" sz="2800" dirty="0" smtClean="0"/>
              <a:t>Unicuspid</a:t>
            </a:r>
          </a:p>
          <a:p>
            <a:pPr>
              <a:defRPr/>
            </a:pPr>
            <a:r>
              <a:rPr lang="de-DE" sz="2800" dirty="0"/>
              <a:t>	</a:t>
            </a:r>
            <a:r>
              <a:rPr lang="de-DE" sz="2800" dirty="0" err="1" smtClean="0"/>
              <a:t>Bicuspid</a:t>
            </a:r>
            <a:endParaRPr lang="de-DE" sz="2800" dirty="0" smtClean="0"/>
          </a:p>
          <a:p>
            <a:pPr>
              <a:defRPr/>
            </a:pPr>
            <a:r>
              <a:rPr lang="de-DE" sz="2800" dirty="0" smtClean="0"/>
              <a:t>	</a:t>
            </a:r>
            <a:r>
              <a:rPr lang="de-DE" sz="2800" dirty="0" err="1" smtClean="0"/>
              <a:t>Tricuspid</a:t>
            </a:r>
            <a:endParaRPr lang="de-DE" sz="2800" dirty="0" smtClean="0"/>
          </a:p>
          <a:p>
            <a:pPr>
              <a:defRPr/>
            </a:pPr>
            <a:r>
              <a:rPr lang="de-DE" sz="2800" dirty="0" smtClean="0"/>
              <a:t>	Quadricuspid</a:t>
            </a:r>
          </a:p>
          <a:p>
            <a:pPr>
              <a:defRPr/>
            </a:pPr>
            <a:r>
              <a:rPr lang="de-DE" sz="2800" dirty="0" err="1" smtClean="0"/>
              <a:t>If</a:t>
            </a:r>
            <a:r>
              <a:rPr lang="de-DE" sz="2800" dirty="0" smtClean="0"/>
              <a:t> non-</a:t>
            </a:r>
            <a:r>
              <a:rPr lang="de-DE" sz="2800" dirty="0" err="1" smtClean="0"/>
              <a:t>tricuspid</a:t>
            </a:r>
            <a:r>
              <a:rPr lang="de-DE" sz="2800" dirty="0" smtClean="0"/>
              <a:t>, </a:t>
            </a:r>
            <a:r>
              <a:rPr lang="de-DE" sz="2800" dirty="0" err="1" smtClean="0"/>
              <a:t>watch</a:t>
            </a:r>
            <a:r>
              <a:rPr lang="de-DE" sz="2800" dirty="0" smtClean="0"/>
              <a:t> </a:t>
            </a:r>
            <a:r>
              <a:rPr lang="de-DE" sz="2800" dirty="0" err="1" smtClean="0"/>
              <a:t>for</a:t>
            </a:r>
            <a:r>
              <a:rPr lang="de-DE" sz="2800" dirty="0" smtClean="0"/>
              <a:t> </a:t>
            </a:r>
            <a:r>
              <a:rPr lang="de-DE" sz="2800" dirty="0" err="1" smtClean="0"/>
              <a:t>anatomical</a:t>
            </a:r>
            <a:r>
              <a:rPr lang="de-DE" sz="2800" dirty="0" smtClean="0"/>
              <a:t> </a:t>
            </a:r>
            <a:r>
              <a:rPr lang="de-DE" sz="2800" dirty="0" err="1" smtClean="0"/>
              <a:t>variation</a:t>
            </a:r>
            <a:endParaRPr lang="de-DE" sz="2800" dirty="0" smtClean="0"/>
          </a:p>
          <a:p>
            <a:pPr>
              <a:defRPr/>
            </a:pPr>
            <a:endParaRPr lang="de-DE" sz="2800" dirty="0"/>
          </a:p>
          <a:p>
            <a:pPr>
              <a:defRPr/>
            </a:pPr>
            <a:r>
              <a:rPr lang="de-DE" sz="2800" dirty="0" smtClean="0"/>
              <a:t>Prolapse?</a:t>
            </a:r>
          </a:p>
          <a:p>
            <a:pPr>
              <a:defRPr/>
            </a:pPr>
            <a:r>
              <a:rPr lang="de-DE" sz="2800" dirty="0" err="1" smtClean="0"/>
              <a:t>Retraction</a:t>
            </a:r>
            <a:r>
              <a:rPr lang="de-DE" sz="2800" dirty="0" smtClean="0"/>
              <a:t>?</a:t>
            </a:r>
            <a:endParaRPr lang="de-DE" sz="2800" dirty="0"/>
          </a:p>
        </p:txBody>
      </p:sp>
      <p:grpSp>
        <p:nvGrpSpPr>
          <p:cNvPr id="54277" name="Group 27"/>
          <p:cNvGrpSpPr>
            <a:grpSpLocks/>
          </p:cNvGrpSpPr>
          <p:nvPr/>
        </p:nvGrpSpPr>
        <p:grpSpPr bwMode="auto">
          <a:xfrm>
            <a:off x="8343900" y="5521325"/>
            <a:ext cx="800100" cy="1336675"/>
            <a:chOff x="2147" y="576"/>
            <a:chExt cx="845" cy="1194"/>
          </a:xfrm>
        </p:grpSpPr>
        <p:pic>
          <p:nvPicPr>
            <p:cNvPr id="716828" name="Picture 2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60" y="576"/>
              <a:ext cx="832" cy="53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</p:spPr>
        </p:pic>
        <p:grpSp>
          <p:nvGrpSpPr>
            <p:cNvPr id="54279" name="Group 29"/>
            <p:cNvGrpSpPr>
              <a:grpSpLocks/>
            </p:cNvGrpSpPr>
            <p:nvPr/>
          </p:nvGrpSpPr>
          <p:grpSpPr bwMode="auto">
            <a:xfrm>
              <a:off x="2147" y="1186"/>
              <a:ext cx="623" cy="584"/>
              <a:chOff x="-106" y="-17"/>
              <a:chExt cx="623" cy="583"/>
            </a:xfrm>
          </p:grpSpPr>
          <p:sp>
            <p:nvSpPr>
              <p:cNvPr id="54280" name="Rectangle 30"/>
              <p:cNvSpPr>
                <a:spLocks/>
              </p:cNvSpPr>
              <p:nvPr/>
            </p:nvSpPr>
            <p:spPr bwMode="auto">
              <a:xfrm>
                <a:off x="-106" y="21"/>
                <a:ext cx="623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ctr"/>
                <a:r>
                  <a:rPr lang="en-US" sz="2200">
                    <a:latin typeface="Chalkboard Bold" pitchFamily="-16" charset="0"/>
                    <a:ea typeface="ＭＳ Ｐゴシック" pitchFamily="-16" charset="-128"/>
                    <a:sym typeface="Chalkboard Bold" pitchFamily="-16" charset="0"/>
                  </a:rPr>
                  <a:t>THG</a:t>
                </a:r>
              </a:p>
            </p:txBody>
          </p:sp>
          <p:pic>
            <p:nvPicPr>
              <p:cNvPr id="716831" name="Picture 31"/>
              <p:cNvPicPr>
                <a:picLocks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rot="149372">
                <a:off x="135" y="-17"/>
                <a:ext cx="329" cy="58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</p:pic>
        </p:grpSp>
      </p:grpSp>
      <p:sp>
        <p:nvSpPr>
          <p:cNvPr id="2" name="Pfeil nach rechts 1"/>
          <p:cNvSpPr/>
          <p:nvPr/>
        </p:nvSpPr>
        <p:spPr>
          <a:xfrm>
            <a:off x="323528" y="1772816"/>
            <a:ext cx="432048" cy="288032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Pfeil nach rechts 12"/>
          <p:cNvSpPr/>
          <p:nvPr/>
        </p:nvSpPr>
        <p:spPr>
          <a:xfrm>
            <a:off x="323528" y="4797152"/>
            <a:ext cx="432048" cy="288032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Pfeil nach rechts 13"/>
          <p:cNvSpPr/>
          <p:nvPr/>
        </p:nvSpPr>
        <p:spPr>
          <a:xfrm>
            <a:off x="303249" y="5218873"/>
            <a:ext cx="432048" cy="288032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0641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CF9E6-7D7E-497A-A6B5-78BC92CAC4A5}" type="datetime1">
              <a:rPr lang="de-DE"/>
              <a:pPr/>
              <a:t>17.09.2015</a:t>
            </a:fld>
            <a:endParaRPr lang="de-DE"/>
          </a:p>
        </p:txBody>
      </p:sp>
      <p:sp>
        <p:nvSpPr>
          <p:cNvPr id="28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E1244-73B4-4D50-AE53-7C0958A79253}" type="slidenum">
              <a:rPr lang="de-DE"/>
              <a:pPr/>
              <a:t>15</a:t>
            </a:fld>
            <a:endParaRPr lang="de-DE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9" t="13301" r="8936" b="58037"/>
          <a:stretch>
            <a:fillRect/>
          </a:stretch>
        </p:blipFill>
        <p:spPr bwMode="auto">
          <a:xfrm>
            <a:off x="354013" y="1930400"/>
            <a:ext cx="3717925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43" name="Rectangle 3"/>
          <p:cNvSpPr>
            <a:spLocks noChangeArrowheads="1"/>
          </p:cNvSpPr>
          <p:nvPr/>
        </p:nvSpPr>
        <p:spPr bwMode="auto">
          <a:xfrm>
            <a:off x="228600" y="304800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chemeClr val="tx2"/>
                </a:solidFill>
              </a:rPr>
              <a:t>Bicuspid Aortic Valve (BAV) </a:t>
            </a:r>
            <a:br>
              <a:rPr lang="en-US" sz="3200" dirty="0">
                <a:solidFill>
                  <a:schemeClr val="tx2"/>
                </a:solidFill>
              </a:rPr>
            </a:br>
            <a:r>
              <a:rPr lang="en-US" sz="3200" dirty="0">
                <a:solidFill>
                  <a:schemeClr val="tx2"/>
                </a:solidFill>
              </a:rPr>
              <a:t>Morphology</a:t>
            </a:r>
          </a:p>
        </p:txBody>
      </p:sp>
      <p:sp>
        <p:nvSpPr>
          <p:cNvPr id="727044" name="Text Box 4"/>
          <p:cNvSpPr txBox="1">
            <a:spLocks noChangeArrowheads="1"/>
          </p:cNvSpPr>
          <p:nvPr/>
        </p:nvSpPr>
        <p:spPr bwMode="auto">
          <a:xfrm>
            <a:off x="2768600" y="5737225"/>
            <a:ext cx="4162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dirty="0" err="1">
                <a:latin typeface="Arial Narrow" pitchFamily="34" charset="0"/>
              </a:rPr>
              <a:t>Sabet</a:t>
            </a:r>
            <a:r>
              <a:rPr lang="en-US" sz="2000" dirty="0">
                <a:latin typeface="Arial Narrow" pitchFamily="34" charset="0"/>
              </a:rPr>
              <a:t> et al, </a:t>
            </a:r>
            <a:r>
              <a:rPr lang="en-US" sz="2000" i="1" dirty="0">
                <a:latin typeface="Arial Narrow" pitchFamily="34" charset="0"/>
              </a:rPr>
              <a:t>Mayo </a:t>
            </a:r>
            <a:r>
              <a:rPr lang="en-US" sz="2000" i="1" dirty="0" err="1">
                <a:latin typeface="Arial Narrow" pitchFamily="34" charset="0"/>
              </a:rPr>
              <a:t>Clin</a:t>
            </a:r>
            <a:r>
              <a:rPr lang="en-US" sz="2000" i="1" dirty="0">
                <a:latin typeface="Arial Narrow" pitchFamily="34" charset="0"/>
              </a:rPr>
              <a:t> </a:t>
            </a:r>
            <a:r>
              <a:rPr lang="en-US" sz="2000" i="1" dirty="0" err="1">
                <a:latin typeface="Arial Narrow" pitchFamily="34" charset="0"/>
              </a:rPr>
              <a:t>Proc</a:t>
            </a:r>
            <a:r>
              <a:rPr lang="en-US" sz="2000" dirty="0">
                <a:latin typeface="Arial Narrow" pitchFamily="34" charset="0"/>
              </a:rPr>
              <a:t>, 1999;74:14-26</a:t>
            </a:r>
          </a:p>
        </p:txBody>
      </p:sp>
      <p:grpSp>
        <p:nvGrpSpPr>
          <p:cNvPr id="31749" name="Group 10"/>
          <p:cNvGrpSpPr>
            <a:grpSpLocks/>
          </p:cNvGrpSpPr>
          <p:nvPr/>
        </p:nvGrpSpPr>
        <p:grpSpPr bwMode="auto">
          <a:xfrm>
            <a:off x="8343900" y="5521325"/>
            <a:ext cx="800100" cy="1336675"/>
            <a:chOff x="2147" y="576"/>
            <a:chExt cx="845" cy="1194"/>
          </a:xfrm>
        </p:grpSpPr>
        <p:pic>
          <p:nvPicPr>
            <p:cNvPr id="727051" name="Picture 1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160" y="576"/>
              <a:ext cx="832" cy="53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</p:spPr>
        </p:pic>
        <p:grpSp>
          <p:nvGrpSpPr>
            <p:cNvPr id="31751" name="Group 12"/>
            <p:cNvGrpSpPr>
              <a:grpSpLocks/>
            </p:cNvGrpSpPr>
            <p:nvPr/>
          </p:nvGrpSpPr>
          <p:grpSpPr bwMode="auto">
            <a:xfrm>
              <a:off x="2147" y="1186"/>
              <a:ext cx="623" cy="584"/>
              <a:chOff x="-106" y="-17"/>
              <a:chExt cx="623" cy="583"/>
            </a:xfrm>
          </p:grpSpPr>
          <p:sp>
            <p:nvSpPr>
              <p:cNvPr id="31752" name="Rectangle 13"/>
              <p:cNvSpPr>
                <a:spLocks/>
              </p:cNvSpPr>
              <p:nvPr/>
            </p:nvSpPr>
            <p:spPr bwMode="auto">
              <a:xfrm>
                <a:off x="-106" y="21"/>
                <a:ext cx="623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ctr"/>
                <a:r>
                  <a:rPr lang="en-US" sz="2200">
                    <a:latin typeface="Chalkboard Bold" pitchFamily="-16" charset="0"/>
                    <a:ea typeface="ＭＳ Ｐゴシック" pitchFamily="-16" charset="-128"/>
                    <a:sym typeface="Chalkboard Bold" pitchFamily="-16" charset="0"/>
                  </a:rPr>
                  <a:t>THG</a:t>
                </a:r>
              </a:p>
            </p:txBody>
          </p:sp>
          <p:pic>
            <p:nvPicPr>
              <p:cNvPr id="727054" name="Picture 14"/>
              <p:cNvPicPr>
                <a:picLocks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149372">
                <a:off x="135" y="-17"/>
                <a:ext cx="329" cy="58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</p:pic>
        </p:grpSp>
      </p:grpSp>
      <p:grpSp>
        <p:nvGrpSpPr>
          <p:cNvPr id="31754" name="Group 32"/>
          <p:cNvGrpSpPr>
            <a:grpSpLocks/>
          </p:cNvGrpSpPr>
          <p:nvPr/>
        </p:nvGrpSpPr>
        <p:grpSpPr bwMode="auto">
          <a:xfrm>
            <a:off x="4772025" y="2000250"/>
            <a:ext cx="4021138" cy="1717675"/>
            <a:chOff x="3006" y="1156"/>
            <a:chExt cx="2533" cy="1082"/>
          </a:xfrm>
        </p:grpSpPr>
        <p:pic>
          <p:nvPicPr>
            <p:cNvPr id="31755" name="Picture 18" descr="Vuchinger, Elisabeth  2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41" t="11003" r="26857" b="22739"/>
            <a:stretch>
              <a:fillRect/>
            </a:stretch>
          </p:blipFill>
          <p:spPr bwMode="auto">
            <a:xfrm>
              <a:off x="3006" y="1156"/>
              <a:ext cx="1187" cy="1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6" name="Picture 19" descr="Drum, Martin  2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57" t="14236" r="19759" b="18733"/>
            <a:stretch>
              <a:fillRect/>
            </a:stretch>
          </p:blipFill>
          <p:spPr bwMode="auto">
            <a:xfrm>
              <a:off x="4255" y="1182"/>
              <a:ext cx="1284" cy="1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57" name="Group 20"/>
          <p:cNvGrpSpPr>
            <a:grpSpLocks/>
          </p:cNvGrpSpPr>
          <p:nvPr/>
        </p:nvGrpSpPr>
        <p:grpSpPr bwMode="auto">
          <a:xfrm>
            <a:off x="3640138" y="-315806"/>
            <a:ext cx="6063709" cy="6049856"/>
            <a:chOff x="1141" y="-3618"/>
            <a:chExt cx="5899" cy="6670"/>
          </a:xfrm>
        </p:grpSpPr>
        <p:pic>
          <p:nvPicPr>
            <p:cNvPr id="31758" name="Picture 2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14" t="39972" r="8760" b="31294"/>
            <a:stretch>
              <a:fillRect/>
            </a:stretch>
          </p:blipFill>
          <p:spPr bwMode="auto">
            <a:xfrm>
              <a:off x="1141" y="1436"/>
              <a:ext cx="3654" cy="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062" name="Line 22"/>
            <p:cNvSpPr>
              <a:spLocks noChangeShapeType="1"/>
            </p:cNvSpPr>
            <p:nvPr/>
          </p:nvSpPr>
          <p:spPr bwMode="auto">
            <a:xfrm flipV="1">
              <a:off x="1328" y="2032"/>
              <a:ext cx="1208" cy="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27063" name="Line 23"/>
            <p:cNvSpPr>
              <a:spLocks noChangeShapeType="1"/>
            </p:cNvSpPr>
            <p:nvPr/>
          </p:nvSpPr>
          <p:spPr bwMode="auto">
            <a:xfrm flipV="1">
              <a:off x="6527" y="-3618"/>
              <a:ext cx="513" cy="16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27064" name="Line 24"/>
            <p:cNvSpPr>
              <a:spLocks noChangeShapeType="1"/>
            </p:cNvSpPr>
            <p:nvPr/>
          </p:nvSpPr>
          <p:spPr bwMode="auto">
            <a:xfrm flipH="1" flipV="1">
              <a:off x="2593" y="1832"/>
              <a:ext cx="463" cy="26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27065" name="Line 25"/>
            <p:cNvSpPr>
              <a:spLocks noChangeShapeType="1"/>
            </p:cNvSpPr>
            <p:nvPr/>
          </p:nvSpPr>
          <p:spPr bwMode="auto">
            <a:xfrm flipH="1" flipV="1">
              <a:off x="3705" y="1729"/>
              <a:ext cx="370" cy="36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27066" name="Line 26"/>
            <p:cNvSpPr>
              <a:spLocks noChangeShapeType="1"/>
            </p:cNvSpPr>
            <p:nvPr/>
          </p:nvSpPr>
          <p:spPr bwMode="auto">
            <a:xfrm flipV="1">
              <a:off x="4079" y="1777"/>
              <a:ext cx="495" cy="32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27067" name="Text Box 27"/>
            <p:cNvSpPr txBox="1">
              <a:spLocks noChangeArrowheads="1"/>
            </p:cNvSpPr>
            <p:nvPr/>
          </p:nvSpPr>
          <p:spPr bwMode="auto">
            <a:xfrm>
              <a:off x="1686" y="1125"/>
              <a:ext cx="690" cy="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180</a:t>
              </a:r>
              <a:r>
                <a:rPr lang="de-DE" sz="2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°</a:t>
              </a:r>
            </a:p>
          </p:txBody>
        </p:sp>
        <p:sp>
          <p:nvSpPr>
            <p:cNvPr id="727068" name="Text Box 28"/>
            <p:cNvSpPr txBox="1">
              <a:spLocks noChangeArrowheads="1"/>
            </p:cNvSpPr>
            <p:nvPr/>
          </p:nvSpPr>
          <p:spPr bwMode="auto">
            <a:xfrm>
              <a:off x="3943" y="1141"/>
              <a:ext cx="690" cy="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120</a:t>
              </a:r>
              <a:r>
                <a:rPr lang="de-DE" sz="2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°</a:t>
              </a:r>
            </a:p>
          </p:txBody>
        </p:sp>
        <p:sp>
          <p:nvSpPr>
            <p:cNvPr id="727069" name="Text Box 29"/>
            <p:cNvSpPr txBox="1">
              <a:spLocks noChangeArrowheads="1"/>
            </p:cNvSpPr>
            <p:nvPr/>
          </p:nvSpPr>
          <p:spPr bwMode="auto">
            <a:xfrm>
              <a:off x="2621" y="1125"/>
              <a:ext cx="1185" cy="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179-121</a:t>
              </a:r>
              <a:r>
                <a:rPr lang="de-DE" sz="2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°</a:t>
              </a:r>
            </a:p>
          </p:txBody>
        </p:sp>
      </p:grpSp>
      <p:sp>
        <p:nvSpPr>
          <p:cNvPr id="727070" name="Text Box 30"/>
          <p:cNvSpPr txBox="1">
            <a:spLocks noChangeArrowheads="1"/>
          </p:cNvSpPr>
          <p:nvPr/>
        </p:nvSpPr>
        <p:spPr bwMode="auto">
          <a:xfrm>
            <a:off x="1228725" y="1547813"/>
            <a:ext cx="1822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 err="1"/>
              <a:t>pattern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fusion</a:t>
            </a:r>
            <a:endParaRPr lang="de-DE" dirty="0"/>
          </a:p>
        </p:txBody>
      </p:sp>
      <p:sp>
        <p:nvSpPr>
          <p:cNvPr id="727071" name="Text Box 31"/>
          <p:cNvSpPr txBox="1">
            <a:spLocks noChangeArrowheads="1"/>
          </p:cNvSpPr>
          <p:nvPr/>
        </p:nvSpPr>
        <p:spPr bwMode="auto">
          <a:xfrm>
            <a:off x="5724525" y="1484313"/>
            <a:ext cx="1822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/>
              <a:t>degree of fusion</a:t>
            </a:r>
          </a:p>
        </p:txBody>
      </p:sp>
      <p:sp>
        <p:nvSpPr>
          <p:cNvPr id="727073" name="Text Box 33"/>
          <p:cNvSpPr txBox="1">
            <a:spLocks noChangeArrowheads="1"/>
          </p:cNvSpPr>
          <p:nvPr/>
        </p:nvSpPr>
        <p:spPr bwMode="auto">
          <a:xfrm>
            <a:off x="1609725" y="4608513"/>
            <a:ext cx="1466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 err="1"/>
              <a:t>commissural</a:t>
            </a:r>
            <a:endParaRPr lang="de-DE" dirty="0"/>
          </a:p>
          <a:p>
            <a:pPr>
              <a:defRPr/>
            </a:pPr>
            <a:r>
              <a:rPr lang="de-DE" dirty="0" err="1"/>
              <a:t>orientation</a:t>
            </a:r>
            <a:endParaRPr lang="de-DE" dirty="0"/>
          </a:p>
        </p:txBody>
      </p:sp>
      <p:sp>
        <p:nvSpPr>
          <p:cNvPr id="29" name="Line 26"/>
          <p:cNvSpPr>
            <a:spLocks noChangeShapeType="1"/>
          </p:cNvSpPr>
          <p:nvPr/>
        </p:nvSpPr>
        <p:spPr bwMode="auto">
          <a:xfrm flipV="1">
            <a:off x="5518150" y="4721809"/>
            <a:ext cx="508821" cy="14557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it-IT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atumsplatzhalt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0ADFC87-67BB-4F6D-BB7F-22CA270D2152}" type="datetime1">
              <a:rPr lang="de-DE"/>
              <a:pPr eaLnBrk="1" hangingPunct="1"/>
              <a:t>17.09.2015</a:t>
            </a:fld>
            <a:endParaRPr lang="de-DE"/>
          </a:p>
        </p:txBody>
      </p:sp>
      <p:sp>
        <p:nvSpPr>
          <p:cNvPr id="20483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EAC2484-6040-419B-8DC1-32E43F9DD1E6}" type="slidenum">
              <a:rPr lang="de-DE"/>
              <a:pPr eaLnBrk="1" hangingPunct="1"/>
              <a:t>16</a:t>
            </a:fld>
            <a:endParaRPr lang="de-DE"/>
          </a:p>
        </p:txBody>
      </p:sp>
      <p:sp>
        <p:nvSpPr>
          <p:cNvPr id="20484" name="Text Box 2"/>
          <p:cNvSpPr txBox="1">
            <a:spLocks noChangeArrowheads="1"/>
          </p:cNvSpPr>
          <p:nvPr/>
        </p:nvSpPr>
        <p:spPr bwMode="auto">
          <a:xfrm>
            <a:off x="1468438" y="482600"/>
            <a:ext cx="6230937" cy="579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e-DE" sz="3200">
                <a:solidFill>
                  <a:schemeClr val="tx2"/>
                </a:solidFill>
              </a:rPr>
              <a:t>Aortic Valve Repair - Assessment</a:t>
            </a:r>
          </a:p>
        </p:txBody>
      </p:sp>
      <p:sp>
        <p:nvSpPr>
          <p:cNvPr id="20486" name="Rectangle 22"/>
          <p:cNvSpPr>
            <a:spLocks noChangeArrowheads="1"/>
          </p:cNvSpPr>
          <p:nvPr/>
        </p:nvSpPr>
        <p:spPr bwMode="auto">
          <a:xfrm>
            <a:off x="2556406" y="1695104"/>
            <a:ext cx="37641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2800" dirty="0" err="1" smtClean="0"/>
              <a:t>Configuration</a:t>
            </a:r>
            <a:r>
              <a:rPr lang="de-DE" sz="2800" dirty="0" smtClean="0"/>
              <a:t> </a:t>
            </a:r>
            <a:r>
              <a:rPr lang="de-DE" sz="2800" dirty="0" err="1"/>
              <a:t>of</a:t>
            </a:r>
            <a:r>
              <a:rPr lang="de-DE" sz="2800" dirty="0"/>
              <a:t> </a:t>
            </a:r>
            <a:r>
              <a:rPr lang="de-DE" sz="2800" dirty="0" err="1"/>
              <a:t>cusps</a:t>
            </a:r>
            <a:endParaRPr lang="de-DE" sz="2800" dirty="0"/>
          </a:p>
        </p:txBody>
      </p:sp>
      <p:grpSp>
        <p:nvGrpSpPr>
          <p:cNvPr id="20487" name="Group 43"/>
          <p:cNvGrpSpPr>
            <a:grpSpLocks/>
          </p:cNvGrpSpPr>
          <p:nvPr/>
        </p:nvGrpSpPr>
        <p:grpSpPr bwMode="auto">
          <a:xfrm>
            <a:off x="5695950" y="3503613"/>
            <a:ext cx="1981200" cy="2103437"/>
            <a:chOff x="2294" y="2159"/>
            <a:chExt cx="1800" cy="1861"/>
          </a:xfrm>
        </p:grpSpPr>
        <p:pic>
          <p:nvPicPr>
            <p:cNvPr id="20497" name="Picture 34" descr="effektive Höh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4" y="2159"/>
              <a:ext cx="1800" cy="1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6131" name="Rectangle 35"/>
            <p:cNvSpPr>
              <a:spLocks noChangeArrowheads="1"/>
            </p:cNvSpPr>
            <p:nvPr/>
          </p:nvSpPr>
          <p:spPr bwMode="auto">
            <a:xfrm>
              <a:off x="3836" y="3048"/>
              <a:ext cx="258" cy="541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516132" name="Freeform 36"/>
            <p:cNvSpPr>
              <a:spLocks/>
            </p:cNvSpPr>
            <p:nvPr/>
          </p:nvSpPr>
          <p:spPr bwMode="auto">
            <a:xfrm>
              <a:off x="2636" y="3080"/>
              <a:ext cx="451" cy="514"/>
            </a:xfrm>
            <a:custGeom>
              <a:avLst/>
              <a:gdLst/>
              <a:ahLst/>
              <a:cxnLst>
                <a:cxn ang="0">
                  <a:pos x="0" y="352"/>
                </a:cxn>
                <a:cxn ang="0">
                  <a:pos x="296" y="152"/>
                </a:cxn>
                <a:cxn ang="0">
                  <a:pos x="328" y="112"/>
                </a:cxn>
                <a:cxn ang="0">
                  <a:pos x="336" y="64"/>
                </a:cxn>
                <a:cxn ang="0">
                  <a:pos x="336" y="0"/>
                </a:cxn>
              </a:cxnLst>
              <a:rect l="0" t="0" r="r" b="b"/>
              <a:pathLst>
                <a:path w="351" h="352">
                  <a:moveTo>
                    <a:pt x="0" y="352"/>
                  </a:moveTo>
                  <a:cubicBezTo>
                    <a:pt x="120" y="272"/>
                    <a:pt x="241" y="192"/>
                    <a:pt x="296" y="152"/>
                  </a:cubicBezTo>
                  <a:cubicBezTo>
                    <a:pt x="351" y="112"/>
                    <a:pt x="321" y="127"/>
                    <a:pt x="328" y="112"/>
                  </a:cubicBezTo>
                  <a:cubicBezTo>
                    <a:pt x="335" y="97"/>
                    <a:pt x="335" y="83"/>
                    <a:pt x="336" y="64"/>
                  </a:cubicBezTo>
                  <a:cubicBezTo>
                    <a:pt x="337" y="45"/>
                    <a:pt x="336" y="22"/>
                    <a:pt x="336" y="0"/>
                  </a:cubicBezTo>
                </a:path>
              </a:pathLst>
            </a:custGeom>
            <a:noFill/>
            <a:ln w="28575" cmpd="sng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516133" name="Line 37"/>
            <p:cNvSpPr>
              <a:spLocks noChangeShapeType="1"/>
            </p:cNvSpPr>
            <p:nvPr/>
          </p:nvSpPr>
          <p:spPr bwMode="auto">
            <a:xfrm>
              <a:off x="2646" y="3594"/>
              <a:ext cx="864" cy="7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516134" name="Line 38"/>
            <p:cNvSpPr>
              <a:spLocks noChangeShapeType="1"/>
            </p:cNvSpPr>
            <p:nvPr/>
          </p:nvSpPr>
          <p:spPr bwMode="auto">
            <a:xfrm flipH="1" flipV="1">
              <a:off x="3069" y="3106"/>
              <a:ext cx="7" cy="489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516137" name="Line 41"/>
            <p:cNvSpPr>
              <a:spLocks noChangeShapeType="1"/>
            </p:cNvSpPr>
            <p:nvPr/>
          </p:nvSpPr>
          <p:spPr bwMode="auto">
            <a:xfrm>
              <a:off x="2681" y="2408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516138" name="Line 42"/>
            <p:cNvSpPr>
              <a:spLocks noChangeShapeType="1"/>
            </p:cNvSpPr>
            <p:nvPr/>
          </p:nvSpPr>
          <p:spPr bwMode="auto">
            <a:xfrm>
              <a:off x="2681" y="2665"/>
              <a:ext cx="792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20488" name="Group 45"/>
          <p:cNvGrpSpPr>
            <a:grpSpLocks/>
          </p:cNvGrpSpPr>
          <p:nvPr/>
        </p:nvGrpSpPr>
        <p:grpSpPr bwMode="auto">
          <a:xfrm>
            <a:off x="8343900" y="5521325"/>
            <a:ext cx="800100" cy="1336675"/>
            <a:chOff x="2147" y="576"/>
            <a:chExt cx="845" cy="1194"/>
          </a:xfrm>
        </p:grpSpPr>
        <p:pic>
          <p:nvPicPr>
            <p:cNvPr id="20493" name="Picture 4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576"/>
              <a:ext cx="832" cy="530"/>
            </a:xfrm>
            <a:prstGeom prst="rect">
              <a:avLst/>
            </a:prstGeom>
            <a:noFill/>
            <a:ln>
              <a:noFill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494" name="Group 47"/>
            <p:cNvGrpSpPr>
              <a:grpSpLocks/>
            </p:cNvGrpSpPr>
            <p:nvPr/>
          </p:nvGrpSpPr>
          <p:grpSpPr bwMode="auto">
            <a:xfrm>
              <a:off x="2147" y="1186"/>
              <a:ext cx="623" cy="584"/>
              <a:chOff x="-106" y="-17"/>
              <a:chExt cx="623" cy="583"/>
            </a:xfrm>
          </p:grpSpPr>
          <p:sp>
            <p:nvSpPr>
              <p:cNvPr id="20495" name="Rectangle 48"/>
              <p:cNvSpPr>
                <a:spLocks/>
              </p:cNvSpPr>
              <p:nvPr/>
            </p:nvSpPr>
            <p:spPr bwMode="auto">
              <a:xfrm>
                <a:off x="-106" y="21"/>
                <a:ext cx="623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ctr"/>
                <a:r>
                  <a:rPr lang="en-US" sz="2200">
                    <a:latin typeface="Chalkboard Bold" pitchFamily="-16" charset="0"/>
                    <a:ea typeface="ＭＳ Ｐゴシック" pitchFamily="34" charset="-128"/>
                    <a:sym typeface="Chalkboard Bold" pitchFamily="-16" charset="0"/>
                  </a:rPr>
                  <a:t>THG</a:t>
                </a:r>
              </a:p>
            </p:txBody>
          </p:sp>
          <p:pic>
            <p:nvPicPr>
              <p:cNvPr id="20496" name="Picture 49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49372">
                <a:off x="135" y="-17"/>
                <a:ext cx="329" cy="58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0489" name="Picture 22" descr="Aortenzeichnung 0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3" t="21519" r="6207" b="7173"/>
          <a:stretch>
            <a:fillRect/>
          </a:stretch>
        </p:blipFill>
        <p:spPr bwMode="auto">
          <a:xfrm>
            <a:off x="1079500" y="3419475"/>
            <a:ext cx="2830513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8071" name="Text Box 23"/>
          <p:cNvSpPr txBox="1">
            <a:spLocks noChangeArrowheads="1"/>
          </p:cNvSpPr>
          <p:nvPr/>
        </p:nvSpPr>
        <p:spPr bwMode="auto">
          <a:xfrm>
            <a:off x="314325" y="5878513"/>
            <a:ext cx="2698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/>
              <a:t>Swanson, </a:t>
            </a:r>
            <a:r>
              <a:rPr lang="de-DE" dirty="0" err="1"/>
              <a:t>Circ</a:t>
            </a:r>
            <a:r>
              <a:rPr lang="de-DE" dirty="0"/>
              <a:t> Res 1974</a:t>
            </a:r>
          </a:p>
        </p:txBody>
      </p:sp>
      <p:sp>
        <p:nvSpPr>
          <p:cNvPr id="20491" name="Text Box 24"/>
          <p:cNvSpPr txBox="1">
            <a:spLocks noChangeArrowheads="1"/>
          </p:cNvSpPr>
          <p:nvPr/>
        </p:nvSpPr>
        <p:spPr bwMode="auto">
          <a:xfrm>
            <a:off x="1317625" y="3062288"/>
            <a:ext cx="69215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7200">
                <a:solidFill>
                  <a:schemeClr val="tx2"/>
                </a:solidFill>
              </a:rPr>
              <a:t>?</a:t>
            </a:r>
          </a:p>
        </p:txBody>
      </p:sp>
      <p:pic>
        <p:nvPicPr>
          <p:cNvPr id="20492" name="Picture 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525" y="5745163"/>
            <a:ext cx="5368925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42013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326ED-920B-4AB8-9051-A9224FF1D60C}" type="datetime1">
              <a:rPr lang="de-DE"/>
              <a:pPr/>
              <a:t>17.09.2015</a:t>
            </a:fld>
            <a:endParaRPr lang="de-DE"/>
          </a:p>
        </p:txBody>
      </p:sp>
      <p:sp>
        <p:nvSpPr>
          <p:cNvPr id="19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24B11-474E-4E92-9E23-10423D799680}" type="slidenum">
              <a:rPr lang="de-DE"/>
              <a:pPr/>
              <a:t>17</a:t>
            </a:fld>
            <a:endParaRPr lang="de-DE"/>
          </a:p>
        </p:txBody>
      </p:sp>
      <p:sp>
        <p:nvSpPr>
          <p:cNvPr id="29698" name="AutoShape 2"/>
          <p:cNvSpPr>
            <a:spLocks noChangeArrowheads="1"/>
          </p:cNvSpPr>
          <p:nvPr/>
        </p:nvSpPr>
        <p:spPr bwMode="auto">
          <a:xfrm>
            <a:off x="6681788" y="5881688"/>
            <a:ext cx="449262" cy="976312"/>
          </a:xfrm>
          <a:prstGeom prst="upArrow">
            <a:avLst>
              <a:gd name="adj1" fmla="val 50000"/>
              <a:gd name="adj2" fmla="val 5432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/>
          <a:p>
            <a:pPr algn="ctr" eaLnBrk="0" hangingPunct="0"/>
            <a:endParaRPr lang="it-IT" sz="3200">
              <a:solidFill>
                <a:srgbClr val="FF3300"/>
              </a:solidFill>
            </a:endParaRPr>
          </a:p>
        </p:txBody>
      </p:sp>
      <p:grpSp>
        <p:nvGrpSpPr>
          <p:cNvPr id="29699" name="Group 3"/>
          <p:cNvGrpSpPr>
            <a:grpSpLocks/>
          </p:cNvGrpSpPr>
          <p:nvPr/>
        </p:nvGrpSpPr>
        <p:grpSpPr bwMode="auto">
          <a:xfrm>
            <a:off x="6542088" y="1670050"/>
            <a:ext cx="2235200" cy="2065338"/>
            <a:chOff x="2697" y="1188"/>
            <a:chExt cx="2136" cy="1965"/>
          </a:xfrm>
        </p:grpSpPr>
        <p:pic>
          <p:nvPicPr>
            <p:cNvPr id="29700" name="Picture 4" descr="Nöhl Christian 2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72" t="1715" r="21523" b="14059"/>
            <a:stretch>
              <a:fillRect/>
            </a:stretch>
          </p:blipFill>
          <p:spPr bwMode="auto">
            <a:xfrm>
              <a:off x="2697" y="1188"/>
              <a:ext cx="2136" cy="1965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04517" name="Line 5"/>
            <p:cNvSpPr>
              <a:spLocks noChangeShapeType="1"/>
            </p:cNvSpPr>
            <p:nvPr/>
          </p:nvSpPr>
          <p:spPr bwMode="auto">
            <a:xfrm flipH="1" flipV="1">
              <a:off x="3844" y="1896"/>
              <a:ext cx="56" cy="581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04518" name="Line 6"/>
            <p:cNvSpPr>
              <a:spLocks noChangeShapeType="1"/>
            </p:cNvSpPr>
            <p:nvPr/>
          </p:nvSpPr>
          <p:spPr bwMode="auto">
            <a:xfrm flipH="1" flipV="1">
              <a:off x="3560" y="1813"/>
              <a:ext cx="80" cy="841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703" name="Text Box 7"/>
            <p:cNvSpPr txBox="1">
              <a:spLocks noChangeArrowheads="1"/>
            </p:cNvSpPr>
            <p:nvPr/>
          </p:nvSpPr>
          <p:spPr bwMode="auto">
            <a:xfrm>
              <a:off x="2909" y="1196"/>
              <a:ext cx="1778" cy="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hangingPunct="0"/>
              <a:r>
                <a:rPr lang="de-DE" b="1">
                  <a:solidFill>
                    <a:srgbClr val="FF3300"/>
                  </a:solidFill>
                </a:rPr>
                <a:t>effective height</a:t>
              </a:r>
            </a:p>
            <a:p>
              <a:pPr algn="ctr" eaLnBrk="0" hangingPunct="0"/>
              <a:r>
                <a:rPr lang="de-DE" b="1">
                  <a:solidFill>
                    <a:srgbClr val="FF3300"/>
                  </a:solidFill>
                </a:rPr>
                <a:t>1cm</a:t>
              </a:r>
            </a:p>
          </p:txBody>
        </p:sp>
      </p:grpSp>
      <p:sp>
        <p:nvSpPr>
          <p:cNvPr id="704521" name="Text Box 9"/>
          <p:cNvSpPr txBox="1">
            <a:spLocks noChangeArrowheads="1"/>
          </p:cNvSpPr>
          <p:nvPr/>
        </p:nvSpPr>
        <p:spPr bwMode="auto">
          <a:xfrm>
            <a:off x="2751138" y="905346"/>
            <a:ext cx="3657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3200">
                <a:solidFill>
                  <a:schemeClr val="tx2"/>
                </a:solidFill>
                <a:sym typeface="Wingdings" pitchFamily="2" charset="2"/>
              </a:rPr>
              <a:t>Cusp Configuration</a:t>
            </a:r>
          </a:p>
        </p:txBody>
      </p:sp>
      <p:grpSp>
        <p:nvGrpSpPr>
          <p:cNvPr id="29705" name="Group 13"/>
          <p:cNvGrpSpPr>
            <a:grpSpLocks/>
          </p:cNvGrpSpPr>
          <p:nvPr/>
        </p:nvGrpSpPr>
        <p:grpSpPr bwMode="auto">
          <a:xfrm>
            <a:off x="8343900" y="5534025"/>
            <a:ext cx="800100" cy="1336675"/>
            <a:chOff x="2147" y="576"/>
            <a:chExt cx="845" cy="1194"/>
          </a:xfrm>
        </p:grpSpPr>
        <p:pic>
          <p:nvPicPr>
            <p:cNvPr id="704526" name="Picture 1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160" y="576"/>
              <a:ext cx="832" cy="53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</p:spPr>
        </p:pic>
        <p:grpSp>
          <p:nvGrpSpPr>
            <p:cNvPr id="29707" name="Group 15"/>
            <p:cNvGrpSpPr>
              <a:grpSpLocks/>
            </p:cNvGrpSpPr>
            <p:nvPr/>
          </p:nvGrpSpPr>
          <p:grpSpPr bwMode="auto">
            <a:xfrm>
              <a:off x="2147" y="1186"/>
              <a:ext cx="623" cy="584"/>
              <a:chOff x="-106" y="-17"/>
              <a:chExt cx="623" cy="583"/>
            </a:xfrm>
          </p:grpSpPr>
          <p:sp>
            <p:nvSpPr>
              <p:cNvPr id="29708" name="Rectangle 16"/>
              <p:cNvSpPr>
                <a:spLocks/>
              </p:cNvSpPr>
              <p:nvPr/>
            </p:nvSpPr>
            <p:spPr bwMode="auto">
              <a:xfrm>
                <a:off x="-106" y="21"/>
                <a:ext cx="623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ctr"/>
                <a:r>
                  <a:rPr lang="en-US" sz="2200">
                    <a:latin typeface="Chalkboard Bold" pitchFamily="-16" charset="0"/>
                    <a:ea typeface="ＭＳ Ｐゴシック" pitchFamily="-16" charset="-128"/>
                    <a:sym typeface="Chalkboard Bold" pitchFamily="-16" charset="0"/>
                  </a:rPr>
                  <a:t>THG</a:t>
                </a:r>
              </a:p>
            </p:txBody>
          </p:sp>
          <p:pic>
            <p:nvPicPr>
              <p:cNvPr id="704529" name="Picture 17"/>
              <p:cNvPicPr>
                <a:picLocks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149372">
                <a:off x="135" y="-17"/>
                <a:ext cx="329" cy="58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</p:pic>
        </p:grpSp>
      </p:grpSp>
      <p:sp>
        <p:nvSpPr>
          <p:cNvPr id="704530" name="Text Box 18"/>
          <p:cNvSpPr txBox="1">
            <a:spLocks noChangeArrowheads="1"/>
          </p:cNvSpPr>
          <p:nvPr/>
        </p:nvSpPr>
        <p:spPr bwMode="auto">
          <a:xfrm>
            <a:off x="4530725" y="6234113"/>
            <a:ext cx="3346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/>
              <a:t>Schäfers HJ et al, JTCVS 2006</a:t>
            </a:r>
          </a:p>
        </p:txBody>
      </p:sp>
      <p:pic>
        <p:nvPicPr>
          <p:cNvPr id="29711" name="Picture 15" descr="SchaeffersSchemaKoaptac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1498600"/>
            <a:ext cx="2392362" cy="250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2" name="Tricuspid Sequenz12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900" y="3429000"/>
            <a:ext cx="3352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7" fill="hold"/>
                                        <p:tgtEl>
                                          <p:spTgt spid="297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97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7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97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1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980729"/>
            <a:ext cx="8229600" cy="1008112"/>
          </a:xfrm>
          <a:noFill/>
          <a:ln>
            <a:noFill/>
          </a:ln>
        </p:spPr>
        <p:txBody>
          <a:bodyPr lIns="92075" tIns="46038" rIns="92075" bIns="46038" anchor="ctr"/>
          <a:lstStyle/>
          <a:p>
            <a:pPr algn="ctr" defTabSz="912813"/>
            <a:r>
              <a:rPr lang="en-US" sz="3600" kern="1200" dirty="0" err="1" smtClean="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rPr>
              <a:t>eH</a:t>
            </a:r>
            <a:r>
              <a:rPr lang="en-US" sz="3600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rPr>
              <a:t> Measurement</a:t>
            </a:r>
            <a:r>
              <a:rPr lang="cs-CZ" sz="3600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rPr>
              <a:t> </a:t>
            </a:r>
            <a:r>
              <a:rPr lang="de-DE" sz="3600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rPr>
              <a:t>E</a:t>
            </a:r>
            <a:r>
              <a:rPr lang="cs-CZ" sz="3600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rPr>
              <a:t>rror</a:t>
            </a:r>
            <a:endParaRPr lang="en-US" sz="3600" kern="1200" dirty="0">
              <a:solidFill>
                <a:schemeClr val="tx1"/>
              </a:solidFill>
              <a:latin typeface="Calibri" pitchFamily="34" charset="0"/>
              <a:ea typeface="+mn-ea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7589" y="2170834"/>
            <a:ext cx="4344651" cy="442651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026" name="Picture 2" descr="C:\Documents and Settings\101845\Dokumenty\Disk Google\Paris 2013\kaliper.bmp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0" t="2704" r="69130" b="16856"/>
          <a:stretch/>
        </p:blipFill>
        <p:spPr bwMode="auto">
          <a:xfrm rot="1440000">
            <a:off x="3929269" y="2630683"/>
            <a:ext cx="1285461" cy="3578087"/>
          </a:xfrm>
          <a:prstGeom prst="rect">
            <a:avLst/>
          </a:prstGeom>
          <a:noFill/>
        </p:spPr>
      </p:pic>
      <p:pic>
        <p:nvPicPr>
          <p:cNvPr id="8" name="Picture 2" descr="C:\Documents and Settings\101845\Dokumenty\Disk Google\Paris 2013\kaliper.bmp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0" t="2704" r="69130" b="16856"/>
          <a:stretch/>
        </p:blipFill>
        <p:spPr bwMode="auto">
          <a:xfrm rot="-1200000">
            <a:off x="2831067" y="2172783"/>
            <a:ext cx="1285461" cy="3578087"/>
          </a:xfrm>
          <a:prstGeom prst="rect">
            <a:avLst/>
          </a:prstGeom>
          <a:noFill/>
        </p:spPr>
      </p:pic>
      <p:cxnSp>
        <p:nvCxnSpPr>
          <p:cNvPr id="3" name="Přímá spojnice se šipkou 2"/>
          <p:cNvCxnSpPr/>
          <p:nvPr/>
        </p:nvCxnSpPr>
        <p:spPr bwMode="auto">
          <a:xfrm>
            <a:off x="6228184" y="5229200"/>
            <a:ext cx="0" cy="633605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6" name="Přímá spojnice 5"/>
          <p:cNvCxnSpPr/>
          <p:nvPr/>
        </p:nvCxnSpPr>
        <p:spPr bwMode="auto">
          <a:xfrm flipH="1">
            <a:off x="4427984" y="5229200"/>
            <a:ext cx="1800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Přímá spojnice se šipkou 12"/>
          <p:cNvCxnSpPr/>
          <p:nvPr/>
        </p:nvCxnSpPr>
        <p:spPr bwMode="auto">
          <a:xfrm>
            <a:off x="6084168" y="4581128"/>
            <a:ext cx="0" cy="1282894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5" name="Přímá spojnice 14"/>
          <p:cNvCxnSpPr/>
          <p:nvPr/>
        </p:nvCxnSpPr>
        <p:spPr bwMode="auto">
          <a:xfrm flipH="1">
            <a:off x="4299603" y="4581128"/>
            <a:ext cx="1925386" cy="121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Přímá spojnice 10"/>
          <p:cNvCxnSpPr/>
          <p:nvPr/>
        </p:nvCxnSpPr>
        <p:spPr bwMode="auto">
          <a:xfrm flipH="1" flipV="1">
            <a:off x="4427984" y="1844824"/>
            <a:ext cx="36004" cy="4896544"/>
          </a:xfrm>
          <a:prstGeom prst="line">
            <a:avLst/>
          </a:prstGeom>
          <a:solidFill>
            <a:schemeClr val="accent1"/>
          </a:solidFill>
          <a:ln w="88900" cap="rnd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04943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fld id="{F046345C-6253-454B-9322-FAF8326B66F0}" type="datetime1">
              <a:rPr lang="de-DE" altLang="de-DE" sz="1000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17.09.2015</a:t>
            </a:fld>
            <a:endParaRPr lang="de-DE" altLang="de-DE" sz="1000" smtClean="0">
              <a:solidFill>
                <a:srgbClr val="000000"/>
              </a:solidFill>
            </a:endParaRPr>
          </a:p>
        </p:txBody>
      </p:sp>
      <p:sp>
        <p:nvSpPr>
          <p:cNvPr id="35843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fld id="{EE50F909-B4A4-426F-A0A3-7C4D93754CDA}" type="slidenum">
              <a:rPr lang="de-DE" altLang="de-DE" sz="1000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19</a:t>
            </a:fld>
            <a:endParaRPr lang="de-DE" altLang="de-DE" sz="1000" smtClean="0">
              <a:solidFill>
                <a:srgbClr val="000000"/>
              </a:solidFill>
            </a:endParaRPr>
          </a:p>
        </p:txBody>
      </p:sp>
      <p:grpSp>
        <p:nvGrpSpPr>
          <p:cNvPr id="65541" name="Group 32"/>
          <p:cNvGrpSpPr>
            <a:grpSpLocks/>
          </p:cNvGrpSpPr>
          <p:nvPr/>
        </p:nvGrpSpPr>
        <p:grpSpPr bwMode="auto">
          <a:xfrm>
            <a:off x="7113588" y="646113"/>
            <a:ext cx="2035175" cy="1800225"/>
            <a:chOff x="2034" y="2854"/>
            <a:chExt cx="1410" cy="1110"/>
          </a:xfrm>
        </p:grpSpPr>
        <p:pic>
          <p:nvPicPr>
            <p:cNvPr id="65558" name="Picture 26" descr="09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4" y="2854"/>
              <a:ext cx="1410" cy="1110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6123" name="Freeform 27"/>
            <p:cNvSpPr>
              <a:spLocks/>
            </p:cNvSpPr>
            <p:nvPr/>
          </p:nvSpPr>
          <p:spPr bwMode="auto">
            <a:xfrm>
              <a:off x="2212" y="3031"/>
              <a:ext cx="1028" cy="752"/>
            </a:xfrm>
            <a:custGeom>
              <a:avLst/>
              <a:gdLst/>
              <a:ahLst/>
              <a:cxnLst>
                <a:cxn ang="0">
                  <a:pos x="52" y="144"/>
                </a:cxn>
                <a:cxn ang="0">
                  <a:pos x="4" y="400"/>
                </a:cxn>
                <a:cxn ang="0">
                  <a:pos x="76" y="800"/>
                </a:cxn>
                <a:cxn ang="0">
                  <a:pos x="244" y="984"/>
                </a:cxn>
                <a:cxn ang="0">
                  <a:pos x="316" y="1016"/>
                </a:cxn>
                <a:cxn ang="0">
                  <a:pos x="420" y="1000"/>
                </a:cxn>
                <a:cxn ang="0">
                  <a:pos x="612" y="840"/>
                </a:cxn>
                <a:cxn ang="0">
                  <a:pos x="788" y="576"/>
                </a:cxn>
                <a:cxn ang="0">
                  <a:pos x="892" y="336"/>
                </a:cxn>
                <a:cxn ang="0">
                  <a:pos x="940" y="512"/>
                </a:cxn>
                <a:cxn ang="0">
                  <a:pos x="1108" y="720"/>
                </a:cxn>
                <a:cxn ang="0">
                  <a:pos x="1340" y="864"/>
                </a:cxn>
                <a:cxn ang="0">
                  <a:pos x="1396" y="840"/>
                </a:cxn>
                <a:cxn ang="0">
                  <a:pos x="1340" y="648"/>
                </a:cxn>
                <a:cxn ang="0">
                  <a:pos x="1092" y="280"/>
                </a:cxn>
                <a:cxn ang="0">
                  <a:pos x="900" y="0"/>
                </a:cxn>
              </a:cxnLst>
              <a:rect l="0" t="0" r="r" b="b"/>
              <a:pathLst>
                <a:path w="1396" h="1029">
                  <a:moveTo>
                    <a:pt x="52" y="144"/>
                  </a:moveTo>
                  <a:cubicBezTo>
                    <a:pt x="26" y="217"/>
                    <a:pt x="0" y="291"/>
                    <a:pt x="4" y="400"/>
                  </a:cubicBezTo>
                  <a:cubicBezTo>
                    <a:pt x="8" y="509"/>
                    <a:pt x="36" y="703"/>
                    <a:pt x="76" y="800"/>
                  </a:cubicBezTo>
                  <a:cubicBezTo>
                    <a:pt x="116" y="897"/>
                    <a:pt x="204" y="948"/>
                    <a:pt x="244" y="984"/>
                  </a:cubicBezTo>
                  <a:cubicBezTo>
                    <a:pt x="284" y="1020"/>
                    <a:pt x="287" y="1013"/>
                    <a:pt x="316" y="1016"/>
                  </a:cubicBezTo>
                  <a:cubicBezTo>
                    <a:pt x="345" y="1019"/>
                    <a:pt x="371" y="1029"/>
                    <a:pt x="420" y="1000"/>
                  </a:cubicBezTo>
                  <a:cubicBezTo>
                    <a:pt x="469" y="971"/>
                    <a:pt x="551" y="911"/>
                    <a:pt x="612" y="840"/>
                  </a:cubicBezTo>
                  <a:cubicBezTo>
                    <a:pt x="673" y="769"/>
                    <a:pt x="741" y="660"/>
                    <a:pt x="788" y="576"/>
                  </a:cubicBezTo>
                  <a:cubicBezTo>
                    <a:pt x="835" y="492"/>
                    <a:pt x="867" y="347"/>
                    <a:pt x="892" y="336"/>
                  </a:cubicBezTo>
                  <a:cubicBezTo>
                    <a:pt x="917" y="325"/>
                    <a:pt x="904" y="448"/>
                    <a:pt x="940" y="512"/>
                  </a:cubicBezTo>
                  <a:cubicBezTo>
                    <a:pt x="976" y="576"/>
                    <a:pt x="1041" y="661"/>
                    <a:pt x="1108" y="720"/>
                  </a:cubicBezTo>
                  <a:cubicBezTo>
                    <a:pt x="1175" y="779"/>
                    <a:pt x="1292" y="844"/>
                    <a:pt x="1340" y="864"/>
                  </a:cubicBezTo>
                  <a:cubicBezTo>
                    <a:pt x="1388" y="884"/>
                    <a:pt x="1396" y="876"/>
                    <a:pt x="1396" y="840"/>
                  </a:cubicBezTo>
                  <a:cubicBezTo>
                    <a:pt x="1396" y="804"/>
                    <a:pt x="1391" y="741"/>
                    <a:pt x="1340" y="648"/>
                  </a:cubicBezTo>
                  <a:cubicBezTo>
                    <a:pt x="1289" y="555"/>
                    <a:pt x="1165" y="388"/>
                    <a:pt x="1092" y="280"/>
                  </a:cubicBezTo>
                  <a:cubicBezTo>
                    <a:pt x="1019" y="172"/>
                    <a:pt x="932" y="47"/>
                    <a:pt x="900" y="0"/>
                  </a:cubicBezTo>
                </a:path>
              </a:pathLst>
            </a:custGeom>
            <a:noFill/>
            <a:ln w="38100" cmpd="sng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516125" name="Line 29"/>
            <p:cNvSpPr>
              <a:spLocks noChangeShapeType="1"/>
            </p:cNvSpPr>
            <p:nvPr/>
          </p:nvSpPr>
          <p:spPr bwMode="auto">
            <a:xfrm flipV="1">
              <a:off x="2427" y="3394"/>
              <a:ext cx="224" cy="3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000000"/>
                </a:solidFill>
              </a:endParaRPr>
            </a:p>
          </p:txBody>
        </p:sp>
      </p:grpSp>
      <p:grpSp>
        <p:nvGrpSpPr>
          <p:cNvPr id="65542" name="Group 45"/>
          <p:cNvGrpSpPr>
            <a:grpSpLocks/>
          </p:cNvGrpSpPr>
          <p:nvPr/>
        </p:nvGrpSpPr>
        <p:grpSpPr bwMode="auto">
          <a:xfrm>
            <a:off x="8343900" y="5521325"/>
            <a:ext cx="800100" cy="1336675"/>
            <a:chOff x="2147" y="576"/>
            <a:chExt cx="845" cy="1194"/>
          </a:xfrm>
        </p:grpSpPr>
        <p:pic>
          <p:nvPicPr>
            <p:cNvPr id="65554" name="Picture 4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576"/>
              <a:ext cx="832" cy="530"/>
            </a:xfrm>
            <a:prstGeom prst="rect">
              <a:avLst/>
            </a:prstGeom>
            <a:noFill/>
            <a:ln>
              <a:noFill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5555" name="Group 47"/>
            <p:cNvGrpSpPr>
              <a:grpSpLocks/>
            </p:cNvGrpSpPr>
            <p:nvPr/>
          </p:nvGrpSpPr>
          <p:grpSpPr bwMode="auto">
            <a:xfrm>
              <a:off x="2147" y="1186"/>
              <a:ext cx="623" cy="584"/>
              <a:chOff x="-106" y="-17"/>
              <a:chExt cx="623" cy="583"/>
            </a:xfrm>
          </p:grpSpPr>
          <p:sp>
            <p:nvSpPr>
              <p:cNvPr id="65556" name="Rectangle 48"/>
              <p:cNvSpPr>
                <a:spLocks/>
              </p:cNvSpPr>
              <p:nvPr/>
            </p:nvSpPr>
            <p:spPr bwMode="auto">
              <a:xfrm>
                <a:off x="-106" y="21"/>
                <a:ext cx="623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charset="2"/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de-DE" sz="2200">
                    <a:solidFill>
                      <a:srgbClr val="000000"/>
                    </a:solidFill>
                    <a:effectLst/>
                    <a:latin typeface="Chalkboard Bold" pitchFamily="-16" charset="0"/>
                    <a:ea typeface="ＭＳ Ｐゴシック" pitchFamily="-16" charset="-128"/>
                    <a:sym typeface="Chalkboard Bold" pitchFamily="-16" charset="0"/>
                  </a:rPr>
                  <a:t>THG</a:t>
                </a:r>
              </a:p>
            </p:txBody>
          </p:sp>
          <p:pic>
            <p:nvPicPr>
              <p:cNvPr id="65557" name="Picture 49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49372">
                <a:off x="135" y="-17"/>
                <a:ext cx="329" cy="58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65543" name="Picture 19" descr="Jordan Uwe 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0" b="14227"/>
          <a:stretch>
            <a:fillRect/>
          </a:stretch>
        </p:blipFill>
        <p:spPr bwMode="auto">
          <a:xfrm>
            <a:off x="0" y="0"/>
            <a:ext cx="2794261" cy="215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544" name="Group 43"/>
          <p:cNvGrpSpPr>
            <a:grpSpLocks/>
          </p:cNvGrpSpPr>
          <p:nvPr/>
        </p:nvGrpSpPr>
        <p:grpSpPr bwMode="auto">
          <a:xfrm>
            <a:off x="2771775" y="3316288"/>
            <a:ext cx="3168650" cy="2798762"/>
            <a:chOff x="2294" y="2159"/>
            <a:chExt cx="1800" cy="1861"/>
          </a:xfrm>
        </p:grpSpPr>
        <p:pic>
          <p:nvPicPr>
            <p:cNvPr id="65547" name="Picture 34" descr="effektive Höh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4" y="2159"/>
              <a:ext cx="1800" cy="1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35"/>
            <p:cNvSpPr>
              <a:spLocks noChangeArrowheads="1"/>
            </p:cNvSpPr>
            <p:nvPr/>
          </p:nvSpPr>
          <p:spPr bwMode="auto">
            <a:xfrm>
              <a:off x="3836" y="3048"/>
              <a:ext cx="258" cy="545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23" name="Freeform 36"/>
            <p:cNvSpPr>
              <a:spLocks/>
            </p:cNvSpPr>
            <p:nvPr/>
          </p:nvSpPr>
          <p:spPr bwMode="auto">
            <a:xfrm>
              <a:off x="2636" y="3081"/>
              <a:ext cx="451" cy="513"/>
            </a:xfrm>
            <a:custGeom>
              <a:avLst/>
              <a:gdLst/>
              <a:ahLst/>
              <a:cxnLst>
                <a:cxn ang="0">
                  <a:pos x="0" y="352"/>
                </a:cxn>
                <a:cxn ang="0">
                  <a:pos x="296" y="152"/>
                </a:cxn>
                <a:cxn ang="0">
                  <a:pos x="328" y="112"/>
                </a:cxn>
                <a:cxn ang="0">
                  <a:pos x="336" y="64"/>
                </a:cxn>
                <a:cxn ang="0">
                  <a:pos x="336" y="0"/>
                </a:cxn>
              </a:cxnLst>
              <a:rect l="0" t="0" r="r" b="b"/>
              <a:pathLst>
                <a:path w="351" h="352">
                  <a:moveTo>
                    <a:pt x="0" y="352"/>
                  </a:moveTo>
                  <a:cubicBezTo>
                    <a:pt x="120" y="272"/>
                    <a:pt x="241" y="192"/>
                    <a:pt x="296" y="152"/>
                  </a:cubicBezTo>
                  <a:cubicBezTo>
                    <a:pt x="351" y="112"/>
                    <a:pt x="321" y="127"/>
                    <a:pt x="328" y="112"/>
                  </a:cubicBezTo>
                  <a:cubicBezTo>
                    <a:pt x="335" y="97"/>
                    <a:pt x="335" y="83"/>
                    <a:pt x="336" y="64"/>
                  </a:cubicBezTo>
                  <a:cubicBezTo>
                    <a:pt x="337" y="45"/>
                    <a:pt x="336" y="22"/>
                    <a:pt x="336" y="0"/>
                  </a:cubicBezTo>
                </a:path>
              </a:pathLst>
            </a:custGeom>
            <a:noFill/>
            <a:ln w="28575" cmpd="sng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24" name="Line 37"/>
            <p:cNvSpPr>
              <a:spLocks noChangeShapeType="1"/>
            </p:cNvSpPr>
            <p:nvPr/>
          </p:nvSpPr>
          <p:spPr bwMode="auto">
            <a:xfrm>
              <a:off x="2646" y="3594"/>
              <a:ext cx="864" cy="7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25" name="Line 38"/>
            <p:cNvSpPr>
              <a:spLocks noChangeShapeType="1"/>
            </p:cNvSpPr>
            <p:nvPr/>
          </p:nvSpPr>
          <p:spPr bwMode="auto">
            <a:xfrm flipH="1" flipV="1">
              <a:off x="3069" y="3106"/>
              <a:ext cx="7" cy="489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26" name="Line 41"/>
            <p:cNvSpPr>
              <a:spLocks noChangeShapeType="1"/>
            </p:cNvSpPr>
            <p:nvPr/>
          </p:nvSpPr>
          <p:spPr bwMode="auto">
            <a:xfrm>
              <a:off x="2681" y="2408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27" name="Line 42"/>
            <p:cNvSpPr>
              <a:spLocks noChangeShapeType="1"/>
            </p:cNvSpPr>
            <p:nvPr/>
          </p:nvSpPr>
          <p:spPr bwMode="auto">
            <a:xfrm>
              <a:off x="2681" y="2665"/>
              <a:ext cx="792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000000"/>
                </a:solidFill>
              </a:endParaRPr>
            </a:p>
          </p:txBody>
        </p:sp>
      </p:grpSp>
      <p:cxnSp>
        <p:nvCxnSpPr>
          <p:cNvPr id="3" name="Gerade Verbindung 2"/>
          <p:cNvCxnSpPr/>
          <p:nvPr/>
        </p:nvCxnSpPr>
        <p:spPr>
          <a:xfrm flipH="1">
            <a:off x="3314700" y="5064125"/>
            <a:ext cx="754063" cy="4206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>
          <a:xfrm flipV="1">
            <a:off x="4068763" y="5064125"/>
            <a:ext cx="0" cy="40163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540" name="Rectangle 22"/>
          <p:cNvSpPr>
            <a:spLocks noChangeArrowheads="1"/>
          </p:cNvSpPr>
          <p:nvPr/>
        </p:nvSpPr>
        <p:spPr bwMode="auto">
          <a:xfrm>
            <a:off x="2995446" y="1196975"/>
            <a:ext cx="36647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800" dirty="0" err="1" smtClean="0">
                <a:solidFill>
                  <a:srgbClr val="000000"/>
                </a:solidFill>
                <a:effectLst/>
              </a:rPr>
              <a:t>Configurationof</a:t>
            </a:r>
            <a:r>
              <a:rPr lang="de-DE" altLang="de-DE" sz="2800" dirty="0" smtClean="0">
                <a:solidFill>
                  <a:srgbClr val="000000"/>
                </a:solidFill>
                <a:effectLst/>
              </a:rPr>
              <a:t> </a:t>
            </a:r>
            <a:r>
              <a:rPr lang="de-DE" altLang="de-DE" sz="2800" dirty="0" err="1">
                <a:solidFill>
                  <a:srgbClr val="000000"/>
                </a:solidFill>
                <a:effectLst/>
              </a:rPr>
              <a:t>cusps</a:t>
            </a:r>
            <a:endParaRPr lang="de-DE" altLang="de-DE" sz="280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428703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F52E4-A49E-4F51-A2A4-B6408F153EDC}" type="datetime1">
              <a:rPr lang="de-DE"/>
              <a:pPr/>
              <a:t>17.09.2015</a:t>
            </a:fld>
            <a:endParaRPr lang="de-DE"/>
          </a:p>
        </p:txBody>
      </p:sp>
      <p:sp>
        <p:nvSpPr>
          <p:cNvPr id="12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87D9F-CCA6-4D22-8DCA-FD67CFD39E1F}" type="slidenum">
              <a:rPr lang="de-DE"/>
              <a:pPr/>
              <a:t>2</a:t>
            </a:fld>
            <a:endParaRPr lang="de-DE"/>
          </a:p>
        </p:txBody>
      </p:sp>
      <p:grpSp>
        <p:nvGrpSpPr>
          <p:cNvPr id="15362" name="Group 3"/>
          <p:cNvGrpSpPr>
            <a:grpSpLocks/>
          </p:cNvGrpSpPr>
          <p:nvPr/>
        </p:nvGrpSpPr>
        <p:grpSpPr bwMode="auto">
          <a:xfrm>
            <a:off x="8343900" y="5521325"/>
            <a:ext cx="800100" cy="1336675"/>
            <a:chOff x="2147" y="576"/>
            <a:chExt cx="845" cy="1194"/>
          </a:xfrm>
        </p:grpSpPr>
        <p:pic>
          <p:nvPicPr>
            <p:cNvPr id="612356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60" y="576"/>
              <a:ext cx="832" cy="53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</p:spPr>
        </p:pic>
        <p:grpSp>
          <p:nvGrpSpPr>
            <p:cNvPr id="15364" name="Group 5"/>
            <p:cNvGrpSpPr>
              <a:grpSpLocks/>
            </p:cNvGrpSpPr>
            <p:nvPr/>
          </p:nvGrpSpPr>
          <p:grpSpPr bwMode="auto">
            <a:xfrm>
              <a:off x="2147" y="1186"/>
              <a:ext cx="623" cy="584"/>
              <a:chOff x="-106" y="-17"/>
              <a:chExt cx="623" cy="583"/>
            </a:xfrm>
          </p:grpSpPr>
          <p:sp>
            <p:nvSpPr>
              <p:cNvPr id="15365" name="Rectangle 6"/>
              <p:cNvSpPr>
                <a:spLocks/>
              </p:cNvSpPr>
              <p:nvPr/>
            </p:nvSpPr>
            <p:spPr bwMode="auto">
              <a:xfrm>
                <a:off x="-106" y="21"/>
                <a:ext cx="623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ctr"/>
                <a:r>
                  <a:rPr lang="en-US" sz="2200">
                    <a:latin typeface="Chalkboard Bold" pitchFamily="-16" charset="0"/>
                    <a:ea typeface="ＭＳ Ｐゴシック" pitchFamily="-16" charset="-128"/>
                    <a:sym typeface="Chalkboard Bold" pitchFamily="-16" charset="0"/>
                  </a:rPr>
                  <a:t>THG</a:t>
                </a:r>
              </a:p>
            </p:txBody>
          </p:sp>
          <p:pic>
            <p:nvPicPr>
              <p:cNvPr id="612359" name="Picture 7"/>
              <p:cNvPicPr>
                <a:picLocks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rot="149372">
                <a:off x="135" y="-17"/>
                <a:ext cx="329" cy="58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</p:pic>
        </p:grpSp>
      </p:grpSp>
      <p:sp>
        <p:nvSpPr>
          <p:cNvPr id="15367" name="AutoShape 7"/>
          <p:cNvSpPr>
            <a:spLocks noChangeAspect="1" noChangeArrowheads="1" noTextEdit="1"/>
          </p:cNvSpPr>
          <p:nvPr/>
        </p:nvSpPr>
        <p:spPr bwMode="auto">
          <a:xfrm>
            <a:off x="1973263" y="-219075"/>
            <a:ext cx="7170737" cy="887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279400"/>
            <a:ext cx="6057900" cy="416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413" y="3030538"/>
            <a:ext cx="6326187" cy="323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138454" y="1118349"/>
            <a:ext cx="6898042" cy="526297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400" dirty="0" err="1" smtClean="0"/>
              <a:t>Limitations</a:t>
            </a:r>
            <a:r>
              <a:rPr lang="de-DE" sz="2400" dirty="0" smtClean="0"/>
              <a:t>:</a:t>
            </a:r>
          </a:p>
          <a:p>
            <a:endParaRPr lang="de-DE" sz="2400" dirty="0"/>
          </a:p>
          <a:p>
            <a:r>
              <a:rPr lang="de-DE" sz="2400" dirty="0" err="1" smtClean="0"/>
              <a:t>Purely</a:t>
            </a:r>
            <a:r>
              <a:rPr lang="de-DE" sz="2400" dirty="0" smtClean="0"/>
              <a:t> </a:t>
            </a:r>
            <a:r>
              <a:rPr lang="de-DE" sz="2400" dirty="0" err="1" smtClean="0"/>
              <a:t>echocardiographic</a:t>
            </a:r>
            <a:r>
              <a:rPr lang="de-DE" sz="2400" dirty="0" smtClean="0"/>
              <a:t>, </a:t>
            </a:r>
            <a:r>
              <a:rPr lang="de-DE" sz="2400" dirty="0" err="1" smtClean="0"/>
              <a:t>does</a:t>
            </a:r>
            <a:r>
              <a:rPr lang="de-DE" sz="2400" dirty="0" smtClean="0"/>
              <a:t> not </a:t>
            </a:r>
            <a:r>
              <a:rPr lang="de-DE" sz="2400" dirty="0" err="1" smtClean="0"/>
              <a:t>directly</a:t>
            </a:r>
            <a:r>
              <a:rPr lang="de-DE" sz="2400" dirty="0" smtClean="0"/>
              <a:t> </a:t>
            </a:r>
          </a:p>
          <a:p>
            <a:r>
              <a:rPr lang="de-DE" sz="2400" dirty="0"/>
              <a:t> </a:t>
            </a:r>
            <a:r>
              <a:rPr lang="de-DE" sz="2400" dirty="0" smtClean="0"/>
              <a:t> </a:t>
            </a:r>
            <a:r>
              <a:rPr lang="de-DE" sz="2400" dirty="0" err="1" smtClean="0"/>
              <a:t>relate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morphology</a:t>
            </a:r>
            <a:r>
              <a:rPr lang="de-DE" sz="2400" dirty="0" smtClean="0"/>
              <a:t>/</a:t>
            </a:r>
            <a:r>
              <a:rPr lang="de-DE" sz="2400" dirty="0" err="1" smtClean="0"/>
              <a:t>pathology</a:t>
            </a:r>
            <a:endParaRPr lang="de-DE" sz="2400" dirty="0" smtClean="0"/>
          </a:p>
          <a:p>
            <a:endParaRPr lang="de-DE" sz="2400" dirty="0"/>
          </a:p>
          <a:p>
            <a:r>
              <a:rPr lang="de-DE" sz="2400" dirty="0" err="1" smtClean="0"/>
              <a:t>Does</a:t>
            </a:r>
            <a:r>
              <a:rPr lang="de-DE" sz="2400" dirty="0" smtClean="0"/>
              <a:t> not </a:t>
            </a:r>
            <a:r>
              <a:rPr lang="de-DE" sz="2400" dirty="0" err="1" smtClean="0"/>
              <a:t>provide</a:t>
            </a:r>
            <a:r>
              <a:rPr lang="de-DE" sz="2400" dirty="0" smtClean="0"/>
              <a:t> </a:t>
            </a:r>
            <a:r>
              <a:rPr lang="de-DE" sz="2400" dirty="0" err="1" smtClean="0"/>
              <a:t>morphologic</a:t>
            </a:r>
            <a:r>
              <a:rPr lang="de-DE" sz="2400" dirty="0" smtClean="0"/>
              <a:t> </a:t>
            </a:r>
            <a:r>
              <a:rPr lang="de-DE" sz="2400" dirty="0" err="1" smtClean="0"/>
              <a:t>cut</a:t>
            </a:r>
            <a:r>
              <a:rPr lang="de-DE" sz="2400" dirty="0" smtClean="0"/>
              <a:t>-offs </a:t>
            </a:r>
            <a:r>
              <a:rPr lang="de-DE" sz="2400" dirty="0" err="1" smtClean="0"/>
              <a:t>for</a:t>
            </a:r>
            <a:endParaRPr lang="de-DE" sz="2400" dirty="0" smtClean="0"/>
          </a:p>
          <a:p>
            <a:r>
              <a:rPr lang="de-DE" sz="2400" dirty="0"/>
              <a:t> </a:t>
            </a:r>
            <a:r>
              <a:rPr lang="de-DE" sz="2400" dirty="0" smtClean="0"/>
              <a:t> </a:t>
            </a:r>
            <a:r>
              <a:rPr lang="de-DE" sz="2400" dirty="0" err="1" smtClean="0"/>
              <a:t>decision</a:t>
            </a:r>
            <a:r>
              <a:rPr lang="de-DE" sz="2400" dirty="0" smtClean="0"/>
              <a:t> </a:t>
            </a:r>
            <a:r>
              <a:rPr lang="de-DE" sz="2400" dirty="0" err="1" smtClean="0"/>
              <a:t>making</a:t>
            </a:r>
            <a:endParaRPr lang="de-DE" sz="2400" dirty="0" smtClean="0"/>
          </a:p>
          <a:p>
            <a:endParaRPr lang="de-DE" sz="2400" dirty="0"/>
          </a:p>
          <a:p>
            <a:r>
              <a:rPr lang="de-DE" sz="2400" dirty="0" err="1" smtClean="0"/>
              <a:t>Insensitive</a:t>
            </a:r>
            <a:r>
              <a:rPr lang="de-DE" sz="2400" dirty="0" smtClean="0"/>
              <a:t> in </a:t>
            </a:r>
            <a:r>
              <a:rPr lang="de-DE" sz="2400" dirty="0" err="1" smtClean="0"/>
              <a:t>defining</a:t>
            </a:r>
            <a:r>
              <a:rPr lang="de-DE" sz="2400" dirty="0" smtClean="0"/>
              <a:t> </a:t>
            </a:r>
            <a:r>
              <a:rPr lang="de-DE" sz="2400" dirty="0" err="1" smtClean="0"/>
              <a:t>cusp</a:t>
            </a:r>
            <a:r>
              <a:rPr lang="de-DE" sz="2400" dirty="0" smtClean="0"/>
              <a:t> </a:t>
            </a:r>
            <a:r>
              <a:rPr lang="de-DE" sz="2400" dirty="0" err="1" smtClean="0"/>
              <a:t>prolapse</a:t>
            </a:r>
            <a:r>
              <a:rPr lang="de-DE" sz="2400" dirty="0" smtClean="0"/>
              <a:t> in </a:t>
            </a:r>
            <a:r>
              <a:rPr lang="de-DE" sz="2400" dirty="0" err="1" smtClean="0"/>
              <a:t>presence</a:t>
            </a:r>
            <a:r>
              <a:rPr lang="de-DE" sz="2400" dirty="0" smtClean="0"/>
              <a:t> </a:t>
            </a:r>
          </a:p>
          <a:p>
            <a:r>
              <a:rPr lang="de-DE" sz="2400" dirty="0"/>
              <a:t> 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marked</a:t>
            </a:r>
            <a:r>
              <a:rPr lang="de-DE" sz="2400" dirty="0" smtClean="0"/>
              <a:t> </a:t>
            </a:r>
            <a:r>
              <a:rPr lang="de-DE" sz="2400" dirty="0" err="1" smtClean="0"/>
              <a:t>aortic</a:t>
            </a:r>
            <a:r>
              <a:rPr lang="de-DE" sz="2400" dirty="0" smtClean="0"/>
              <a:t> </a:t>
            </a:r>
            <a:r>
              <a:rPr lang="de-DE" sz="2400" dirty="0" err="1" smtClean="0"/>
              <a:t>dilatation</a:t>
            </a:r>
            <a:endParaRPr lang="de-DE" sz="2400" dirty="0" smtClean="0"/>
          </a:p>
          <a:p>
            <a:endParaRPr lang="de-DE" sz="2400" dirty="0"/>
          </a:p>
          <a:p>
            <a:r>
              <a:rPr lang="de-DE" sz="2400" dirty="0" smtClean="0"/>
              <a:t>Type III </a:t>
            </a:r>
            <a:r>
              <a:rPr lang="de-DE" sz="2400" dirty="0" err="1" smtClean="0"/>
              <a:t>does</a:t>
            </a:r>
            <a:r>
              <a:rPr lang="de-DE" sz="2400" dirty="0" smtClean="0"/>
              <a:t> not </a:t>
            </a:r>
            <a:r>
              <a:rPr lang="de-DE" sz="2400" dirty="0" err="1" smtClean="0"/>
              <a:t>differentiate</a:t>
            </a:r>
            <a:r>
              <a:rPr lang="de-DE" sz="2400" dirty="0" smtClean="0"/>
              <a:t> </a:t>
            </a:r>
            <a:r>
              <a:rPr lang="de-DE" sz="2400" dirty="0" err="1" smtClean="0"/>
              <a:t>between</a:t>
            </a:r>
            <a:endParaRPr lang="de-DE" sz="2400" dirty="0" smtClean="0"/>
          </a:p>
          <a:p>
            <a:r>
              <a:rPr lang="de-DE" sz="2400" dirty="0"/>
              <a:t> </a:t>
            </a:r>
            <a:r>
              <a:rPr lang="de-DE" sz="2400" dirty="0" smtClean="0"/>
              <a:t> </a:t>
            </a:r>
            <a:r>
              <a:rPr lang="de-DE" sz="2400" dirty="0" err="1" smtClean="0"/>
              <a:t>restricion</a:t>
            </a:r>
            <a:r>
              <a:rPr lang="de-DE" sz="2400" dirty="0" smtClean="0"/>
              <a:t> due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aortic</a:t>
            </a:r>
            <a:r>
              <a:rPr lang="de-DE" sz="2400" dirty="0" smtClean="0"/>
              <a:t> </a:t>
            </a:r>
            <a:r>
              <a:rPr lang="de-DE" sz="2400" dirty="0" err="1" smtClean="0"/>
              <a:t>dilatation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endParaRPr lang="de-DE" sz="2400" dirty="0" smtClean="0"/>
          </a:p>
          <a:p>
            <a:r>
              <a:rPr lang="de-DE" sz="2400" dirty="0"/>
              <a:t> </a:t>
            </a:r>
            <a:r>
              <a:rPr lang="de-DE" sz="2400" dirty="0" smtClean="0"/>
              <a:t> </a:t>
            </a:r>
            <a:r>
              <a:rPr lang="de-DE" sz="2400" dirty="0" err="1" smtClean="0"/>
              <a:t>restriction</a:t>
            </a:r>
            <a:r>
              <a:rPr lang="de-DE" sz="2400" dirty="0"/>
              <a:t> </a:t>
            </a:r>
            <a:r>
              <a:rPr lang="de-DE" sz="2400" dirty="0" smtClean="0"/>
              <a:t>due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cusp</a:t>
            </a:r>
            <a:r>
              <a:rPr lang="de-DE" sz="2400" dirty="0" smtClean="0"/>
              <a:t> </a:t>
            </a:r>
            <a:r>
              <a:rPr lang="de-DE" sz="2400" dirty="0" err="1" smtClean="0"/>
              <a:t>degeneration</a:t>
            </a:r>
            <a:r>
              <a:rPr lang="de-DE" sz="2400" dirty="0" smtClean="0"/>
              <a:t>/</a:t>
            </a:r>
            <a:r>
              <a:rPr lang="de-DE" sz="2400" dirty="0" err="1" smtClean="0"/>
              <a:t>retraction</a:t>
            </a:r>
            <a:endParaRPr lang="de-DE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umsplatzhalt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795B34F-F1D0-448E-BE37-FA41C67BD89D}" type="datetime1">
              <a:rPr lang="de-DE"/>
              <a:pPr eaLnBrk="1" hangingPunct="1"/>
              <a:t>17.09.2015</a:t>
            </a:fld>
            <a:endParaRPr lang="de-DE"/>
          </a:p>
        </p:txBody>
      </p:sp>
      <p:sp>
        <p:nvSpPr>
          <p:cNvPr id="24579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8D6C4ED-88FA-4FD0-AFE9-B32A40FB664F}" type="slidenum">
              <a:rPr lang="de-DE"/>
              <a:pPr eaLnBrk="1" hangingPunct="1"/>
              <a:t>20</a:t>
            </a:fld>
            <a:endParaRPr lang="de-DE"/>
          </a:p>
        </p:txBody>
      </p:sp>
      <p:sp>
        <p:nvSpPr>
          <p:cNvPr id="24580" name="Text Box 2"/>
          <p:cNvSpPr txBox="1">
            <a:spLocks noChangeArrowheads="1"/>
          </p:cNvSpPr>
          <p:nvPr/>
        </p:nvSpPr>
        <p:spPr bwMode="auto">
          <a:xfrm>
            <a:off x="1468438" y="482600"/>
            <a:ext cx="6230937" cy="579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e-DE" sz="3200">
                <a:solidFill>
                  <a:schemeClr val="tx2"/>
                </a:solidFill>
              </a:rPr>
              <a:t>Aortic Valve Repair - Assessment</a:t>
            </a:r>
          </a:p>
        </p:txBody>
      </p:sp>
      <p:sp>
        <p:nvSpPr>
          <p:cNvPr id="24581" name="Text Box 3"/>
          <p:cNvSpPr txBox="1">
            <a:spLocks noChangeArrowheads="1"/>
          </p:cNvSpPr>
          <p:nvPr/>
        </p:nvSpPr>
        <p:spPr bwMode="auto">
          <a:xfrm>
            <a:off x="3463925" y="1304925"/>
            <a:ext cx="2063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e-DE" sz="3600">
                <a:solidFill>
                  <a:schemeClr val="tx2"/>
                </a:solidFill>
              </a:rPr>
              <a:t>Solutions</a:t>
            </a:r>
          </a:p>
        </p:txBody>
      </p:sp>
      <p:sp>
        <p:nvSpPr>
          <p:cNvPr id="24582" name="Rectangle 22"/>
          <p:cNvSpPr>
            <a:spLocks noChangeArrowheads="1"/>
          </p:cNvSpPr>
          <p:nvPr/>
        </p:nvSpPr>
        <p:spPr bwMode="auto">
          <a:xfrm>
            <a:off x="1481138" y="2246313"/>
            <a:ext cx="54721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2800"/>
              <a:t>Configuration/coaptation of cusps</a:t>
            </a:r>
          </a:p>
        </p:txBody>
      </p:sp>
      <p:grpSp>
        <p:nvGrpSpPr>
          <p:cNvPr id="24583" name="Group 32"/>
          <p:cNvGrpSpPr>
            <a:grpSpLocks/>
          </p:cNvGrpSpPr>
          <p:nvPr/>
        </p:nvGrpSpPr>
        <p:grpSpPr bwMode="auto">
          <a:xfrm>
            <a:off x="7113588" y="646113"/>
            <a:ext cx="2035175" cy="1800225"/>
            <a:chOff x="2034" y="2854"/>
            <a:chExt cx="1410" cy="1110"/>
          </a:xfrm>
        </p:grpSpPr>
        <p:pic>
          <p:nvPicPr>
            <p:cNvPr id="24594" name="Picture 26" descr="09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4" y="2854"/>
              <a:ext cx="1410" cy="1110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6123" name="Freeform 27"/>
            <p:cNvSpPr>
              <a:spLocks/>
            </p:cNvSpPr>
            <p:nvPr/>
          </p:nvSpPr>
          <p:spPr bwMode="auto">
            <a:xfrm>
              <a:off x="2212" y="3031"/>
              <a:ext cx="1028" cy="752"/>
            </a:xfrm>
            <a:custGeom>
              <a:avLst/>
              <a:gdLst/>
              <a:ahLst/>
              <a:cxnLst>
                <a:cxn ang="0">
                  <a:pos x="52" y="144"/>
                </a:cxn>
                <a:cxn ang="0">
                  <a:pos x="4" y="400"/>
                </a:cxn>
                <a:cxn ang="0">
                  <a:pos x="76" y="800"/>
                </a:cxn>
                <a:cxn ang="0">
                  <a:pos x="244" y="984"/>
                </a:cxn>
                <a:cxn ang="0">
                  <a:pos x="316" y="1016"/>
                </a:cxn>
                <a:cxn ang="0">
                  <a:pos x="420" y="1000"/>
                </a:cxn>
                <a:cxn ang="0">
                  <a:pos x="612" y="840"/>
                </a:cxn>
                <a:cxn ang="0">
                  <a:pos x="788" y="576"/>
                </a:cxn>
                <a:cxn ang="0">
                  <a:pos x="892" y="336"/>
                </a:cxn>
                <a:cxn ang="0">
                  <a:pos x="940" y="512"/>
                </a:cxn>
                <a:cxn ang="0">
                  <a:pos x="1108" y="720"/>
                </a:cxn>
                <a:cxn ang="0">
                  <a:pos x="1340" y="864"/>
                </a:cxn>
                <a:cxn ang="0">
                  <a:pos x="1396" y="840"/>
                </a:cxn>
                <a:cxn ang="0">
                  <a:pos x="1340" y="648"/>
                </a:cxn>
                <a:cxn ang="0">
                  <a:pos x="1092" y="280"/>
                </a:cxn>
                <a:cxn ang="0">
                  <a:pos x="900" y="0"/>
                </a:cxn>
              </a:cxnLst>
              <a:rect l="0" t="0" r="r" b="b"/>
              <a:pathLst>
                <a:path w="1396" h="1029">
                  <a:moveTo>
                    <a:pt x="52" y="144"/>
                  </a:moveTo>
                  <a:cubicBezTo>
                    <a:pt x="26" y="217"/>
                    <a:pt x="0" y="291"/>
                    <a:pt x="4" y="400"/>
                  </a:cubicBezTo>
                  <a:cubicBezTo>
                    <a:pt x="8" y="509"/>
                    <a:pt x="36" y="703"/>
                    <a:pt x="76" y="800"/>
                  </a:cubicBezTo>
                  <a:cubicBezTo>
                    <a:pt x="116" y="897"/>
                    <a:pt x="204" y="948"/>
                    <a:pt x="244" y="984"/>
                  </a:cubicBezTo>
                  <a:cubicBezTo>
                    <a:pt x="284" y="1020"/>
                    <a:pt x="287" y="1013"/>
                    <a:pt x="316" y="1016"/>
                  </a:cubicBezTo>
                  <a:cubicBezTo>
                    <a:pt x="345" y="1019"/>
                    <a:pt x="371" y="1029"/>
                    <a:pt x="420" y="1000"/>
                  </a:cubicBezTo>
                  <a:cubicBezTo>
                    <a:pt x="469" y="971"/>
                    <a:pt x="551" y="911"/>
                    <a:pt x="612" y="840"/>
                  </a:cubicBezTo>
                  <a:cubicBezTo>
                    <a:pt x="673" y="769"/>
                    <a:pt x="741" y="660"/>
                    <a:pt x="788" y="576"/>
                  </a:cubicBezTo>
                  <a:cubicBezTo>
                    <a:pt x="835" y="492"/>
                    <a:pt x="867" y="347"/>
                    <a:pt x="892" y="336"/>
                  </a:cubicBezTo>
                  <a:cubicBezTo>
                    <a:pt x="917" y="325"/>
                    <a:pt x="904" y="448"/>
                    <a:pt x="940" y="512"/>
                  </a:cubicBezTo>
                  <a:cubicBezTo>
                    <a:pt x="976" y="576"/>
                    <a:pt x="1041" y="661"/>
                    <a:pt x="1108" y="720"/>
                  </a:cubicBezTo>
                  <a:cubicBezTo>
                    <a:pt x="1175" y="779"/>
                    <a:pt x="1292" y="844"/>
                    <a:pt x="1340" y="864"/>
                  </a:cubicBezTo>
                  <a:cubicBezTo>
                    <a:pt x="1388" y="884"/>
                    <a:pt x="1396" y="876"/>
                    <a:pt x="1396" y="840"/>
                  </a:cubicBezTo>
                  <a:cubicBezTo>
                    <a:pt x="1396" y="804"/>
                    <a:pt x="1391" y="741"/>
                    <a:pt x="1340" y="648"/>
                  </a:cubicBezTo>
                  <a:cubicBezTo>
                    <a:pt x="1289" y="555"/>
                    <a:pt x="1165" y="388"/>
                    <a:pt x="1092" y="280"/>
                  </a:cubicBezTo>
                  <a:cubicBezTo>
                    <a:pt x="1019" y="172"/>
                    <a:pt x="932" y="47"/>
                    <a:pt x="900" y="0"/>
                  </a:cubicBezTo>
                </a:path>
              </a:pathLst>
            </a:custGeom>
            <a:noFill/>
            <a:ln w="38100" cmpd="sng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516125" name="Line 29"/>
            <p:cNvSpPr>
              <a:spLocks noChangeShapeType="1"/>
            </p:cNvSpPr>
            <p:nvPr/>
          </p:nvSpPr>
          <p:spPr bwMode="auto">
            <a:xfrm flipV="1">
              <a:off x="2427" y="3394"/>
              <a:ext cx="224" cy="3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24584" name="Group 45"/>
          <p:cNvGrpSpPr>
            <a:grpSpLocks/>
          </p:cNvGrpSpPr>
          <p:nvPr/>
        </p:nvGrpSpPr>
        <p:grpSpPr bwMode="auto">
          <a:xfrm>
            <a:off x="8343900" y="5521325"/>
            <a:ext cx="800100" cy="1336675"/>
            <a:chOff x="2147" y="576"/>
            <a:chExt cx="845" cy="1194"/>
          </a:xfrm>
        </p:grpSpPr>
        <p:pic>
          <p:nvPicPr>
            <p:cNvPr id="24590" name="Picture 4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576"/>
              <a:ext cx="832" cy="530"/>
            </a:xfrm>
            <a:prstGeom prst="rect">
              <a:avLst/>
            </a:prstGeom>
            <a:noFill/>
            <a:ln>
              <a:noFill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4591" name="Group 47"/>
            <p:cNvGrpSpPr>
              <a:grpSpLocks/>
            </p:cNvGrpSpPr>
            <p:nvPr/>
          </p:nvGrpSpPr>
          <p:grpSpPr bwMode="auto">
            <a:xfrm>
              <a:off x="2147" y="1186"/>
              <a:ext cx="623" cy="584"/>
              <a:chOff x="-106" y="-17"/>
              <a:chExt cx="623" cy="583"/>
            </a:xfrm>
          </p:grpSpPr>
          <p:sp>
            <p:nvSpPr>
              <p:cNvPr id="24592" name="Rectangle 48"/>
              <p:cNvSpPr>
                <a:spLocks/>
              </p:cNvSpPr>
              <p:nvPr/>
            </p:nvSpPr>
            <p:spPr bwMode="auto">
              <a:xfrm>
                <a:off x="-106" y="21"/>
                <a:ext cx="623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ctr"/>
                <a:r>
                  <a:rPr lang="en-US" sz="2200">
                    <a:latin typeface="Chalkboard Bold" pitchFamily="-16" charset="0"/>
                    <a:ea typeface="ＭＳ Ｐゴシック" pitchFamily="34" charset="-128"/>
                    <a:sym typeface="Chalkboard Bold" pitchFamily="-16" charset="0"/>
                  </a:rPr>
                  <a:t>THG</a:t>
                </a:r>
              </a:p>
            </p:txBody>
          </p:sp>
          <p:pic>
            <p:nvPicPr>
              <p:cNvPr id="24593" name="Picture 49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49372">
                <a:off x="135" y="-17"/>
                <a:ext cx="329" cy="58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4585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2" t="12675" r="5450" b="21948"/>
          <a:stretch>
            <a:fillRect/>
          </a:stretch>
        </p:blipFill>
        <p:spPr bwMode="auto">
          <a:xfrm>
            <a:off x="185738" y="2994025"/>
            <a:ext cx="6335712" cy="353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1151" name="Gruppieren 3"/>
          <p:cNvGrpSpPr>
            <a:grpSpLocks/>
          </p:cNvGrpSpPr>
          <p:nvPr/>
        </p:nvGrpSpPr>
        <p:grpSpPr bwMode="auto">
          <a:xfrm>
            <a:off x="2613025" y="3089275"/>
            <a:ext cx="5518150" cy="3646488"/>
            <a:chOff x="3849688" y="3030896"/>
            <a:chExt cx="5518150" cy="3646487"/>
          </a:xfrm>
        </p:grpSpPr>
        <p:pic>
          <p:nvPicPr>
            <p:cNvPr id="24587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9688" y="3030896"/>
              <a:ext cx="5518150" cy="3646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4588" name="Gerade Verbindung 2"/>
            <p:cNvCxnSpPr>
              <a:cxnSpLocks noChangeShapeType="1"/>
            </p:cNvCxnSpPr>
            <p:nvPr/>
          </p:nvCxnSpPr>
          <p:spPr bwMode="auto">
            <a:xfrm>
              <a:off x="5540375" y="5186143"/>
              <a:ext cx="0" cy="746561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89" name="Gerade Verbindung 17"/>
            <p:cNvCxnSpPr>
              <a:cxnSpLocks noChangeShapeType="1"/>
            </p:cNvCxnSpPr>
            <p:nvPr/>
          </p:nvCxnSpPr>
          <p:spPr bwMode="auto">
            <a:xfrm>
              <a:off x="6197600" y="5148044"/>
              <a:ext cx="0" cy="746561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6165815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40BA4-5487-483D-A8C5-292E3C899900}" type="datetime1">
              <a:rPr lang="de-DE"/>
              <a:pPr/>
              <a:t>17.09.2015</a:t>
            </a:fld>
            <a:endParaRPr lang="de-DE"/>
          </a:p>
        </p:txBody>
      </p:sp>
      <p:sp>
        <p:nvSpPr>
          <p:cNvPr id="18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23A5-C72C-4736-856D-68034F905385}" type="slidenum">
              <a:rPr lang="de-DE"/>
              <a:pPr/>
              <a:t>21</a:t>
            </a:fld>
            <a:endParaRPr lang="de-DE"/>
          </a:p>
        </p:txBody>
      </p:sp>
      <p:sp>
        <p:nvSpPr>
          <p:cNvPr id="516098" name="Text Box 2"/>
          <p:cNvSpPr txBox="1">
            <a:spLocks noChangeArrowheads="1"/>
          </p:cNvSpPr>
          <p:nvPr/>
        </p:nvSpPr>
        <p:spPr bwMode="auto">
          <a:xfrm>
            <a:off x="1468438" y="1049362"/>
            <a:ext cx="62309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3200">
                <a:solidFill>
                  <a:schemeClr val="tx2"/>
                </a:solidFill>
              </a:rPr>
              <a:t>Aortic Valve Repair - Assessment</a:t>
            </a:r>
          </a:p>
        </p:txBody>
      </p:sp>
      <p:sp>
        <p:nvSpPr>
          <p:cNvPr id="516118" name="Rectangle 22"/>
          <p:cNvSpPr>
            <a:spLocks noChangeArrowheads="1"/>
          </p:cNvSpPr>
          <p:nvPr/>
        </p:nvSpPr>
        <p:spPr bwMode="auto">
          <a:xfrm>
            <a:off x="1764184" y="2204864"/>
            <a:ext cx="54721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800" dirty="0" err="1"/>
              <a:t>Configuration</a:t>
            </a:r>
            <a:r>
              <a:rPr lang="de-DE" sz="2800" dirty="0"/>
              <a:t>/coaptation </a:t>
            </a:r>
            <a:r>
              <a:rPr lang="de-DE" sz="2800" dirty="0" err="1"/>
              <a:t>of</a:t>
            </a:r>
            <a:r>
              <a:rPr lang="de-DE" sz="2800" dirty="0"/>
              <a:t> </a:t>
            </a:r>
            <a:r>
              <a:rPr lang="de-DE" sz="2800" dirty="0" err="1"/>
              <a:t>cusps</a:t>
            </a:r>
            <a:endParaRPr lang="de-DE" sz="2800" dirty="0"/>
          </a:p>
        </p:txBody>
      </p:sp>
      <p:grpSp>
        <p:nvGrpSpPr>
          <p:cNvPr id="27653" name="Group 32"/>
          <p:cNvGrpSpPr>
            <a:grpSpLocks/>
          </p:cNvGrpSpPr>
          <p:nvPr/>
        </p:nvGrpSpPr>
        <p:grpSpPr bwMode="auto">
          <a:xfrm>
            <a:off x="650875" y="3324225"/>
            <a:ext cx="2035175" cy="1800225"/>
            <a:chOff x="2034" y="2854"/>
            <a:chExt cx="1410" cy="1110"/>
          </a:xfrm>
        </p:grpSpPr>
        <p:pic>
          <p:nvPicPr>
            <p:cNvPr id="27654" name="Picture 26" descr="09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4" y="2854"/>
              <a:ext cx="1410" cy="1110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6123" name="Freeform 27"/>
            <p:cNvSpPr>
              <a:spLocks/>
            </p:cNvSpPr>
            <p:nvPr/>
          </p:nvSpPr>
          <p:spPr bwMode="auto">
            <a:xfrm>
              <a:off x="2212" y="3031"/>
              <a:ext cx="1028" cy="752"/>
            </a:xfrm>
            <a:custGeom>
              <a:avLst/>
              <a:gdLst/>
              <a:ahLst/>
              <a:cxnLst>
                <a:cxn ang="0">
                  <a:pos x="52" y="144"/>
                </a:cxn>
                <a:cxn ang="0">
                  <a:pos x="4" y="400"/>
                </a:cxn>
                <a:cxn ang="0">
                  <a:pos x="76" y="800"/>
                </a:cxn>
                <a:cxn ang="0">
                  <a:pos x="244" y="984"/>
                </a:cxn>
                <a:cxn ang="0">
                  <a:pos x="316" y="1016"/>
                </a:cxn>
                <a:cxn ang="0">
                  <a:pos x="420" y="1000"/>
                </a:cxn>
                <a:cxn ang="0">
                  <a:pos x="612" y="840"/>
                </a:cxn>
                <a:cxn ang="0">
                  <a:pos x="788" y="576"/>
                </a:cxn>
                <a:cxn ang="0">
                  <a:pos x="892" y="336"/>
                </a:cxn>
                <a:cxn ang="0">
                  <a:pos x="940" y="512"/>
                </a:cxn>
                <a:cxn ang="0">
                  <a:pos x="1108" y="720"/>
                </a:cxn>
                <a:cxn ang="0">
                  <a:pos x="1340" y="864"/>
                </a:cxn>
                <a:cxn ang="0">
                  <a:pos x="1396" y="840"/>
                </a:cxn>
                <a:cxn ang="0">
                  <a:pos x="1340" y="648"/>
                </a:cxn>
                <a:cxn ang="0">
                  <a:pos x="1092" y="280"/>
                </a:cxn>
                <a:cxn ang="0">
                  <a:pos x="900" y="0"/>
                </a:cxn>
              </a:cxnLst>
              <a:rect l="0" t="0" r="r" b="b"/>
              <a:pathLst>
                <a:path w="1396" h="1029">
                  <a:moveTo>
                    <a:pt x="52" y="144"/>
                  </a:moveTo>
                  <a:cubicBezTo>
                    <a:pt x="26" y="217"/>
                    <a:pt x="0" y="291"/>
                    <a:pt x="4" y="400"/>
                  </a:cubicBezTo>
                  <a:cubicBezTo>
                    <a:pt x="8" y="509"/>
                    <a:pt x="36" y="703"/>
                    <a:pt x="76" y="800"/>
                  </a:cubicBezTo>
                  <a:cubicBezTo>
                    <a:pt x="116" y="897"/>
                    <a:pt x="204" y="948"/>
                    <a:pt x="244" y="984"/>
                  </a:cubicBezTo>
                  <a:cubicBezTo>
                    <a:pt x="284" y="1020"/>
                    <a:pt x="287" y="1013"/>
                    <a:pt x="316" y="1016"/>
                  </a:cubicBezTo>
                  <a:cubicBezTo>
                    <a:pt x="345" y="1019"/>
                    <a:pt x="371" y="1029"/>
                    <a:pt x="420" y="1000"/>
                  </a:cubicBezTo>
                  <a:cubicBezTo>
                    <a:pt x="469" y="971"/>
                    <a:pt x="551" y="911"/>
                    <a:pt x="612" y="840"/>
                  </a:cubicBezTo>
                  <a:cubicBezTo>
                    <a:pt x="673" y="769"/>
                    <a:pt x="741" y="660"/>
                    <a:pt x="788" y="576"/>
                  </a:cubicBezTo>
                  <a:cubicBezTo>
                    <a:pt x="835" y="492"/>
                    <a:pt x="867" y="347"/>
                    <a:pt x="892" y="336"/>
                  </a:cubicBezTo>
                  <a:cubicBezTo>
                    <a:pt x="917" y="325"/>
                    <a:pt x="904" y="448"/>
                    <a:pt x="940" y="512"/>
                  </a:cubicBezTo>
                  <a:cubicBezTo>
                    <a:pt x="976" y="576"/>
                    <a:pt x="1041" y="661"/>
                    <a:pt x="1108" y="720"/>
                  </a:cubicBezTo>
                  <a:cubicBezTo>
                    <a:pt x="1175" y="779"/>
                    <a:pt x="1292" y="844"/>
                    <a:pt x="1340" y="864"/>
                  </a:cubicBezTo>
                  <a:cubicBezTo>
                    <a:pt x="1388" y="884"/>
                    <a:pt x="1396" y="876"/>
                    <a:pt x="1396" y="840"/>
                  </a:cubicBezTo>
                  <a:cubicBezTo>
                    <a:pt x="1396" y="804"/>
                    <a:pt x="1391" y="741"/>
                    <a:pt x="1340" y="648"/>
                  </a:cubicBezTo>
                  <a:cubicBezTo>
                    <a:pt x="1289" y="555"/>
                    <a:pt x="1165" y="388"/>
                    <a:pt x="1092" y="280"/>
                  </a:cubicBezTo>
                  <a:cubicBezTo>
                    <a:pt x="1019" y="172"/>
                    <a:pt x="932" y="47"/>
                    <a:pt x="900" y="0"/>
                  </a:cubicBezTo>
                </a:path>
              </a:pathLst>
            </a:custGeom>
            <a:noFill/>
            <a:ln w="38100" cmpd="sng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16125" name="Line 29"/>
            <p:cNvSpPr>
              <a:spLocks noChangeShapeType="1"/>
            </p:cNvSpPr>
            <p:nvPr/>
          </p:nvSpPr>
          <p:spPr bwMode="auto">
            <a:xfrm flipV="1">
              <a:off x="2427" y="3394"/>
              <a:ext cx="224" cy="38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7657" name="Group 45"/>
          <p:cNvGrpSpPr>
            <a:grpSpLocks/>
          </p:cNvGrpSpPr>
          <p:nvPr/>
        </p:nvGrpSpPr>
        <p:grpSpPr bwMode="auto">
          <a:xfrm>
            <a:off x="8343900" y="5521325"/>
            <a:ext cx="800100" cy="1336675"/>
            <a:chOff x="2147" y="576"/>
            <a:chExt cx="845" cy="1194"/>
          </a:xfrm>
        </p:grpSpPr>
        <p:pic>
          <p:nvPicPr>
            <p:cNvPr id="516142" name="Picture 4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160" y="576"/>
              <a:ext cx="832" cy="53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</p:spPr>
        </p:pic>
        <p:grpSp>
          <p:nvGrpSpPr>
            <p:cNvPr id="27659" name="Group 47"/>
            <p:cNvGrpSpPr>
              <a:grpSpLocks/>
            </p:cNvGrpSpPr>
            <p:nvPr/>
          </p:nvGrpSpPr>
          <p:grpSpPr bwMode="auto">
            <a:xfrm>
              <a:off x="2147" y="1186"/>
              <a:ext cx="623" cy="584"/>
              <a:chOff x="-106" y="-17"/>
              <a:chExt cx="623" cy="583"/>
            </a:xfrm>
          </p:grpSpPr>
          <p:sp>
            <p:nvSpPr>
              <p:cNvPr id="27660" name="Rectangle 48"/>
              <p:cNvSpPr>
                <a:spLocks/>
              </p:cNvSpPr>
              <p:nvPr/>
            </p:nvSpPr>
            <p:spPr bwMode="auto">
              <a:xfrm>
                <a:off x="-106" y="21"/>
                <a:ext cx="623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ctr"/>
                <a:r>
                  <a:rPr lang="en-US" sz="2200">
                    <a:latin typeface="Chalkboard Bold" pitchFamily="-16" charset="0"/>
                    <a:ea typeface="ＭＳ Ｐゴシック" pitchFamily="-16" charset="-128"/>
                    <a:sym typeface="Chalkboard Bold" pitchFamily="-16" charset="0"/>
                  </a:rPr>
                  <a:t>THG</a:t>
                </a:r>
              </a:p>
            </p:txBody>
          </p:sp>
          <p:pic>
            <p:nvPicPr>
              <p:cNvPr id="516145" name="Picture 49"/>
              <p:cNvPicPr>
                <a:picLocks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149372">
                <a:off x="135" y="-17"/>
                <a:ext cx="329" cy="58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</p:pic>
        </p:grpSp>
      </p:grpSp>
      <p:pic>
        <p:nvPicPr>
          <p:cNvPr id="27662" name="Tricuspid Sequenz05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3556000"/>
            <a:ext cx="3352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63" name="Text Box 15"/>
          <p:cNvSpPr txBox="1">
            <a:spLocks noChangeArrowheads="1"/>
          </p:cNvSpPr>
          <p:nvPr/>
        </p:nvSpPr>
        <p:spPr bwMode="auto">
          <a:xfrm>
            <a:off x="606425" y="5411788"/>
            <a:ext cx="26955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TAV: 17-22 mm</a:t>
            </a:r>
          </a:p>
          <a:p>
            <a:r>
              <a:rPr lang="de-DE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BAV: 20-25 mm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41" fill="hold"/>
                                        <p:tgtEl>
                                          <p:spTgt spid="276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766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6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76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62"/>
                  </p:tgtEl>
                </p:cond>
              </p:nextCondLst>
            </p:seq>
          </p:childTnLst>
        </p:cTn>
      </p:par>
    </p:tnLst>
    <p:bldLst>
      <p:bldP spid="2766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1"/>
          <p:cNvSpPr>
            <a:spLocks noGrp="1"/>
          </p:cNvSpPr>
          <p:nvPr>
            <p:ph type="dt" sz="half" idx="10"/>
          </p:nvPr>
        </p:nvSpPr>
        <p:spPr>
          <a:xfrm>
            <a:off x="1223963" y="5895429"/>
            <a:ext cx="900112" cy="269875"/>
          </a:xfrm>
        </p:spPr>
        <p:txBody>
          <a:bodyPr/>
          <a:lstStyle/>
          <a:p>
            <a:fld id="{22D6113F-E0BC-479B-87B4-2916386B298B}" type="datetime1">
              <a:rPr lang="de-DE"/>
              <a:pPr/>
              <a:t>17.09.2015</a:t>
            </a:fld>
            <a:endParaRPr lang="de-DE"/>
          </a:p>
        </p:txBody>
      </p:sp>
      <p:sp>
        <p:nvSpPr>
          <p:cNvPr id="12" name="Foliennummernplatzhalter 3"/>
          <p:cNvSpPr>
            <a:spLocks noGrp="1"/>
          </p:cNvSpPr>
          <p:nvPr>
            <p:ph type="sldNum" sz="quarter" idx="12"/>
          </p:nvPr>
        </p:nvSpPr>
        <p:spPr>
          <a:xfrm flipH="1">
            <a:off x="792163" y="5895429"/>
            <a:ext cx="360362" cy="269875"/>
          </a:xfrm>
        </p:spPr>
        <p:txBody>
          <a:bodyPr/>
          <a:lstStyle/>
          <a:p>
            <a:fld id="{1E9E8395-BB38-4871-AFB7-182DCBEE7285}" type="slidenum">
              <a:rPr lang="de-DE"/>
              <a:pPr/>
              <a:t>22</a:t>
            </a:fld>
            <a:endParaRPr lang="de-DE"/>
          </a:p>
        </p:txBody>
      </p:sp>
      <p:sp>
        <p:nvSpPr>
          <p:cNvPr id="716812" name="Rectangle 12"/>
          <p:cNvSpPr>
            <a:spLocks noChangeArrowheads="1"/>
          </p:cNvSpPr>
          <p:nvPr/>
        </p:nvSpPr>
        <p:spPr bwMode="auto">
          <a:xfrm>
            <a:off x="2988627" y="1144042"/>
            <a:ext cx="305404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3200" dirty="0" smtClean="0"/>
              <a:t>Root </a:t>
            </a:r>
            <a:r>
              <a:rPr lang="de-DE" sz="3200" dirty="0" err="1" smtClean="0"/>
              <a:t>Correction</a:t>
            </a:r>
            <a:endParaRPr lang="de-DE" sz="3200" dirty="0"/>
          </a:p>
        </p:txBody>
      </p:sp>
      <p:sp>
        <p:nvSpPr>
          <p:cNvPr id="716826" name="Text Box 26"/>
          <p:cNvSpPr txBox="1">
            <a:spLocks noChangeArrowheads="1"/>
          </p:cNvSpPr>
          <p:nvPr/>
        </p:nvSpPr>
        <p:spPr bwMode="auto">
          <a:xfrm>
            <a:off x="822325" y="1925092"/>
            <a:ext cx="4136069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800" dirty="0" err="1" smtClean="0"/>
              <a:t>If</a:t>
            </a:r>
            <a:r>
              <a:rPr lang="de-DE" sz="2800" dirty="0" smtClean="0"/>
              <a:t> </a:t>
            </a:r>
          </a:p>
          <a:p>
            <a:pPr>
              <a:defRPr/>
            </a:pPr>
            <a:r>
              <a:rPr lang="de-DE" sz="2800" dirty="0"/>
              <a:t>	</a:t>
            </a:r>
            <a:r>
              <a:rPr lang="de-DE" sz="2800" dirty="0" smtClean="0"/>
              <a:t>Sinus &gt; 40 -45 mm</a:t>
            </a:r>
          </a:p>
          <a:p>
            <a:pPr>
              <a:defRPr/>
            </a:pPr>
            <a:endParaRPr lang="de-DE" sz="2800" dirty="0"/>
          </a:p>
          <a:p>
            <a:pPr>
              <a:defRPr/>
            </a:pPr>
            <a:r>
              <a:rPr lang="de-DE" sz="2800" dirty="0" smtClean="0"/>
              <a:t>Root </a:t>
            </a:r>
            <a:r>
              <a:rPr lang="de-DE" sz="2800" dirty="0" err="1" smtClean="0"/>
              <a:t>remodeling</a:t>
            </a:r>
            <a:endParaRPr lang="de-DE" sz="2800" dirty="0" smtClean="0"/>
          </a:p>
          <a:p>
            <a:pPr>
              <a:defRPr/>
            </a:pPr>
            <a:r>
              <a:rPr lang="de-DE" sz="2800" dirty="0" smtClean="0"/>
              <a:t>(</a:t>
            </a:r>
            <a:r>
              <a:rPr lang="de-DE" sz="2800" dirty="0" err="1" smtClean="0"/>
              <a:t>Valve</a:t>
            </a:r>
            <a:r>
              <a:rPr lang="de-DE" sz="2800" dirty="0" smtClean="0"/>
              <a:t> reimplantation)</a:t>
            </a:r>
          </a:p>
          <a:p>
            <a:pPr>
              <a:defRPr/>
            </a:pPr>
            <a:endParaRPr lang="de-DE" sz="2800" dirty="0" smtClean="0"/>
          </a:p>
          <a:p>
            <a:pPr>
              <a:defRPr/>
            </a:pPr>
            <a:r>
              <a:rPr lang="de-DE" sz="2800" dirty="0"/>
              <a:t>	</a:t>
            </a:r>
            <a:r>
              <a:rPr lang="de-DE" sz="2800" dirty="0" smtClean="0"/>
              <a:t>Sinus &lt; 40-45</a:t>
            </a:r>
          </a:p>
          <a:p>
            <a:pPr>
              <a:defRPr/>
            </a:pPr>
            <a:endParaRPr lang="de-DE" sz="2800" dirty="0"/>
          </a:p>
          <a:p>
            <a:pPr>
              <a:defRPr/>
            </a:pPr>
            <a:r>
              <a:rPr lang="de-DE" sz="2800" dirty="0" smtClean="0"/>
              <a:t>STJ </a:t>
            </a:r>
            <a:r>
              <a:rPr lang="de-DE" sz="2800" dirty="0" err="1" smtClean="0"/>
              <a:t>remodeling</a:t>
            </a:r>
            <a:endParaRPr lang="de-DE" sz="2800" dirty="0"/>
          </a:p>
        </p:txBody>
      </p:sp>
      <p:grpSp>
        <p:nvGrpSpPr>
          <p:cNvPr id="54277" name="Group 27"/>
          <p:cNvGrpSpPr>
            <a:grpSpLocks/>
          </p:cNvGrpSpPr>
          <p:nvPr/>
        </p:nvGrpSpPr>
        <p:grpSpPr bwMode="auto">
          <a:xfrm>
            <a:off x="8343900" y="5521325"/>
            <a:ext cx="800100" cy="1336675"/>
            <a:chOff x="2147" y="576"/>
            <a:chExt cx="845" cy="1194"/>
          </a:xfrm>
        </p:grpSpPr>
        <p:pic>
          <p:nvPicPr>
            <p:cNvPr id="716828" name="Picture 2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60" y="576"/>
              <a:ext cx="832" cy="53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</p:spPr>
        </p:pic>
        <p:grpSp>
          <p:nvGrpSpPr>
            <p:cNvPr id="54279" name="Group 29"/>
            <p:cNvGrpSpPr>
              <a:grpSpLocks/>
            </p:cNvGrpSpPr>
            <p:nvPr/>
          </p:nvGrpSpPr>
          <p:grpSpPr bwMode="auto">
            <a:xfrm>
              <a:off x="2147" y="1186"/>
              <a:ext cx="623" cy="584"/>
              <a:chOff x="-106" y="-17"/>
              <a:chExt cx="623" cy="583"/>
            </a:xfrm>
          </p:grpSpPr>
          <p:sp>
            <p:nvSpPr>
              <p:cNvPr id="54280" name="Rectangle 30"/>
              <p:cNvSpPr>
                <a:spLocks/>
              </p:cNvSpPr>
              <p:nvPr/>
            </p:nvSpPr>
            <p:spPr bwMode="auto">
              <a:xfrm>
                <a:off x="-106" y="21"/>
                <a:ext cx="623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ctr"/>
                <a:r>
                  <a:rPr lang="en-US" sz="2200">
                    <a:latin typeface="Chalkboard Bold" pitchFamily="-16" charset="0"/>
                    <a:ea typeface="ＭＳ Ｐゴシック" pitchFamily="-16" charset="-128"/>
                    <a:sym typeface="Chalkboard Bold" pitchFamily="-16" charset="0"/>
                  </a:rPr>
                  <a:t>THG</a:t>
                </a:r>
              </a:p>
            </p:txBody>
          </p:sp>
          <p:pic>
            <p:nvPicPr>
              <p:cNvPr id="716831" name="Picture 31"/>
              <p:cNvPicPr>
                <a:picLocks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rot="149372">
                <a:off x="135" y="-17"/>
                <a:ext cx="329" cy="58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19241244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B773C-9C7C-4975-A893-96818B876F5F}" type="datetime1">
              <a:rPr lang="de-DE"/>
              <a:pPr/>
              <a:t>17.09.2015</a:t>
            </a:fld>
            <a:endParaRPr lang="de-DE"/>
          </a:p>
        </p:txBody>
      </p:sp>
      <p:sp>
        <p:nvSpPr>
          <p:cNvPr id="48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ABCA-2CB0-47B8-9B41-3720441543F9}" type="slidenum">
              <a:rPr lang="de-DE"/>
              <a:pPr/>
              <a:t>23</a:t>
            </a:fld>
            <a:endParaRPr lang="de-DE"/>
          </a:p>
        </p:txBody>
      </p:sp>
      <p:sp>
        <p:nvSpPr>
          <p:cNvPr id="757762" name="Text Box 2"/>
          <p:cNvSpPr txBox="1">
            <a:spLocks noChangeArrowheads="1"/>
          </p:cNvSpPr>
          <p:nvPr/>
        </p:nvSpPr>
        <p:spPr bwMode="auto">
          <a:xfrm>
            <a:off x="493713" y="863600"/>
            <a:ext cx="6788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3600">
                <a:solidFill>
                  <a:schemeClr val="tx2"/>
                </a:solidFill>
              </a:rPr>
              <a:t>Root Repair – Technical Options</a:t>
            </a:r>
          </a:p>
        </p:txBody>
      </p:sp>
      <p:pic>
        <p:nvPicPr>
          <p:cNvPr id="33795" name="Picture 3" descr="Bild4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8" b="11879"/>
          <a:stretch>
            <a:fillRect/>
          </a:stretch>
        </p:blipFill>
        <p:spPr bwMode="auto">
          <a:xfrm>
            <a:off x="7437438" y="0"/>
            <a:ext cx="1706562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64" name="Text Box 4"/>
          <p:cNvSpPr txBox="1">
            <a:spLocks noChangeArrowheads="1"/>
          </p:cNvSpPr>
          <p:nvPr/>
        </p:nvSpPr>
        <p:spPr bwMode="auto">
          <a:xfrm>
            <a:off x="4583113" y="5789613"/>
            <a:ext cx="21209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sz="2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(Yacoub 1993)</a:t>
            </a:r>
          </a:p>
          <a:p>
            <a:pPr algn="ctr"/>
            <a:r>
              <a:rPr lang="de-DE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(Sinus &gt; 45 mm),</a:t>
            </a:r>
          </a:p>
          <a:p>
            <a:pPr algn="ctr"/>
            <a:endParaRPr lang="de-DE" sz="20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57765" name="Text Box 5"/>
          <p:cNvSpPr txBox="1">
            <a:spLocks noChangeArrowheads="1"/>
          </p:cNvSpPr>
          <p:nvPr/>
        </p:nvSpPr>
        <p:spPr bwMode="auto">
          <a:xfrm>
            <a:off x="7481888" y="4986338"/>
            <a:ext cx="1200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sz="1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(David 1992)</a:t>
            </a:r>
          </a:p>
          <a:p>
            <a:pPr algn="ctr"/>
            <a:r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t>(AVJ </a:t>
            </a:r>
            <a:r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≥ 30</a:t>
            </a:r>
            <a:r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t> mm)</a:t>
            </a:r>
          </a:p>
        </p:txBody>
      </p:sp>
      <p:grpSp>
        <p:nvGrpSpPr>
          <p:cNvPr id="33798" name="Group 6"/>
          <p:cNvGrpSpPr>
            <a:grpSpLocks/>
          </p:cNvGrpSpPr>
          <p:nvPr/>
        </p:nvGrpSpPr>
        <p:grpSpPr bwMode="auto">
          <a:xfrm>
            <a:off x="4572000" y="3645024"/>
            <a:ext cx="2240309" cy="2112292"/>
            <a:chOff x="2420" y="1831"/>
            <a:chExt cx="972" cy="1153"/>
          </a:xfrm>
        </p:grpSpPr>
        <p:pic>
          <p:nvPicPr>
            <p:cNvPr id="33799" name="Picture 7" descr="Proth mit p">
              <a:hlinkClick r:id="rId4" action="ppaction://hlinkfile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75" t="40042" r="43469" b="1010"/>
            <a:stretch>
              <a:fillRect/>
            </a:stretch>
          </p:blipFill>
          <p:spPr bwMode="auto">
            <a:xfrm>
              <a:off x="2420" y="1831"/>
              <a:ext cx="972" cy="1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7768" name="Line 8"/>
            <p:cNvSpPr>
              <a:spLocks noChangeShapeType="1"/>
            </p:cNvSpPr>
            <p:nvPr/>
          </p:nvSpPr>
          <p:spPr bwMode="auto">
            <a:xfrm flipH="1">
              <a:off x="3131" y="2411"/>
              <a:ext cx="131" cy="4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57769" name="Line 9"/>
            <p:cNvSpPr>
              <a:spLocks noChangeShapeType="1"/>
            </p:cNvSpPr>
            <p:nvPr/>
          </p:nvSpPr>
          <p:spPr bwMode="auto">
            <a:xfrm flipV="1">
              <a:off x="2503" y="2569"/>
              <a:ext cx="144" cy="33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57770" name="Line 10"/>
            <p:cNvSpPr>
              <a:spLocks noChangeShapeType="1"/>
            </p:cNvSpPr>
            <p:nvPr/>
          </p:nvSpPr>
          <p:spPr bwMode="auto">
            <a:xfrm flipH="1">
              <a:off x="3152" y="2547"/>
              <a:ext cx="105" cy="33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57771" name="Line 11"/>
            <p:cNvSpPr>
              <a:spLocks noChangeShapeType="1"/>
            </p:cNvSpPr>
            <p:nvPr/>
          </p:nvSpPr>
          <p:spPr bwMode="auto">
            <a:xfrm flipV="1">
              <a:off x="2529" y="2678"/>
              <a:ext cx="132" cy="27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3804" name="Group 12"/>
          <p:cNvGrpSpPr>
            <a:grpSpLocks/>
          </p:cNvGrpSpPr>
          <p:nvPr/>
        </p:nvGrpSpPr>
        <p:grpSpPr bwMode="auto">
          <a:xfrm>
            <a:off x="7667625" y="3735388"/>
            <a:ext cx="889000" cy="1062037"/>
            <a:chOff x="4299" y="1555"/>
            <a:chExt cx="1079" cy="1311"/>
          </a:xfrm>
        </p:grpSpPr>
        <p:pic>
          <p:nvPicPr>
            <p:cNvPr id="33805" name="Picture 13" descr="Proth mit">
              <a:hlinkClick r:id="rId6" action="ppaction://hlinkfile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19" t="38704" r="40207"/>
            <a:stretch>
              <a:fillRect/>
            </a:stretch>
          </p:blipFill>
          <p:spPr bwMode="auto">
            <a:xfrm>
              <a:off x="4299" y="1555"/>
              <a:ext cx="1079" cy="1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7774" name="Line 14"/>
            <p:cNvSpPr>
              <a:spLocks noChangeShapeType="1"/>
            </p:cNvSpPr>
            <p:nvPr/>
          </p:nvSpPr>
          <p:spPr bwMode="auto">
            <a:xfrm flipH="1">
              <a:off x="5104" y="2211"/>
              <a:ext cx="133" cy="37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57775" name="Line 15"/>
            <p:cNvSpPr>
              <a:spLocks noChangeShapeType="1"/>
            </p:cNvSpPr>
            <p:nvPr/>
          </p:nvSpPr>
          <p:spPr bwMode="auto">
            <a:xfrm flipH="1">
              <a:off x="5147" y="2433"/>
              <a:ext cx="145" cy="41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57776" name="Line 16"/>
            <p:cNvSpPr>
              <a:spLocks noChangeShapeType="1"/>
            </p:cNvSpPr>
            <p:nvPr/>
          </p:nvSpPr>
          <p:spPr bwMode="auto">
            <a:xfrm flipV="1">
              <a:off x="4397" y="2558"/>
              <a:ext cx="154" cy="29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57777" name="Line 17"/>
            <p:cNvSpPr>
              <a:spLocks noChangeShapeType="1"/>
            </p:cNvSpPr>
            <p:nvPr/>
          </p:nvSpPr>
          <p:spPr bwMode="auto">
            <a:xfrm flipV="1">
              <a:off x="4372" y="2349"/>
              <a:ext cx="145" cy="2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57778" name="Line 18"/>
            <p:cNvSpPr>
              <a:spLocks noChangeShapeType="1"/>
            </p:cNvSpPr>
            <p:nvPr/>
          </p:nvSpPr>
          <p:spPr bwMode="auto">
            <a:xfrm flipH="1">
              <a:off x="5131" y="2335"/>
              <a:ext cx="133" cy="35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57779" name="Line 19"/>
            <p:cNvSpPr>
              <a:spLocks noChangeShapeType="1"/>
            </p:cNvSpPr>
            <p:nvPr/>
          </p:nvSpPr>
          <p:spPr bwMode="auto">
            <a:xfrm flipV="1">
              <a:off x="4386" y="2453"/>
              <a:ext cx="145" cy="2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757780" name="Rectangle 20"/>
          <p:cNvSpPr>
            <a:spLocks noChangeArrowheads="1"/>
          </p:cNvSpPr>
          <p:nvPr/>
        </p:nvSpPr>
        <p:spPr bwMode="auto">
          <a:xfrm>
            <a:off x="1547664" y="5753100"/>
            <a:ext cx="25114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(Frater 1986)</a:t>
            </a:r>
          </a:p>
          <a:p>
            <a:pPr algn="ctr"/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(Sinus &lt; 40-45 </a:t>
            </a:r>
            <a:r>
              <a:rPr 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mm</a:t>
            </a:r>
            <a:r>
              <a:rPr lang="de-DE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endParaRPr lang="en-US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57781" name="Rectangle 21"/>
          <p:cNvSpPr>
            <a:spLocks noChangeArrowheads="1"/>
          </p:cNvSpPr>
          <p:nvPr/>
        </p:nvSpPr>
        <p:spPr bwMode="auto">
          <a:xfrm>
            <a:off x="7451725" y="3068638"/>
            <a:ext cx="1347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Reimplantation</a:t>
            </a:r>
          </a:p>
          <a:p>
            <a:r>
              <a:rPr lang="de-DE" sz="1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of Aortic Valve</a:t>
            </a:r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57782" name="Rectangle 22"/>
          <p:cNvSpPr>
            <a:spLocks noChangeArrowheads="1"/>
          </p:cNvSpPr>
          <p:nvPr/>
        </p:nvSpPr>
        <p:spPr bwMode="auto">
          <a:xfrm>
            <a:off x="4562475" y="2727325"/>
            <a:ext cx="20732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de-DE" sz="20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Root </a:t>
            </a:r>
            <a:r>
              <a:rPr lang="de-DE" sz="20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Remodeling</a:t>
            </a:r>
            <a:endParaRPr lang="de-DE" sz="20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57783" name="Rectangle 23"/>
          <p:cNvSpPr>
            <a:spLocks noChangeArrowheads="1"/>
          </p:cNvSpPr>
          <p:nvPr/>
        </p:nvSpPr>
        <p:spPr bwMode="auto">
          <a:xfrm>
            <a:off x="1793586" y="2711018"/>
            <a:ext cx="15986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 Junction </a:t>
            </a:r>
          </a:p>
          <a:p>
            <a:r>
              <a:rPr lang="en-US" sz="2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Remodelling</a:t>
            </a:r>
            <a:endParaRPr lang="de-DE" sz="200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33816" name="Group 24"/>
          <p:cNvGrpSpPr>
            <a:grpSpLocks/>
          </p:cNvGrpSpPr>
          <p:nvPr/>
        </p:nvGrpSpPr>
        <p:grpSpPr bwMode="auto">
          <a:xfrm>
            <a:off x="1684842" y="3680820"/>
            <a:ext cx="1816100" cy="1781175"/>
            <a:chOff x="1599" y="2110"/>
            <a:chExt cx="921" cy="956"/>
          </a:xfrm>
        </p:grpSpPr>
        <p:pic>
          <p:nvPicPr>
            <p:cNvPr id="33817" name="Picture 25" descr="Aortaathen3mit prothese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445" r="9303" b="18826"/>
            <a:stretch>
              <a:fillRect/>
            </a:stretch>
          </p:blipFill>
          <p:spPr bwMode="auto">
            <a:xfrm>
              <a:off x="1610" y="2110"/>
              <a:ext cx="910" cy="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7786" name="Line 26"/>
            <p:cNvSpPr>
              <a:spLocks noChangeShapeType="1"/>
            </p:cNvSpPr>
            <p:nvPr/>
          </p:nvSpPr>
          <p:spPr bwMode="auto">
            <a:xfrm flipH="1">
              <a:off x="2238" y="2419"/>
              <a:ext cx="133" cy="53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57787" name="Line 27"/>
            <p:cNvSpPr>
              <a:spLocks noChangeShapeType="1"/>
            </p:cNvSpPr>
            <p:nvPr/>
          </p:nvSpPr>
          <p:spPr bwMode="auto">
            <a:xfrm flipV="1">
              <a:off x="1599" y="2615"/>
              <a:ext cx="121" cy="46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3826" name="Group 37"/>
          <p:cNvGrpSpPr>
            <a:grpSpLocks/>
          </p:cNvGrpSpPr>
          <p:nvPr/>
        </p:nvGrpSpPr>
        <p:grpSpPr bwMode="auto">
          <a:xfrm>
            <a:off x="8343900" y="5521325"/>
            <a:ext cx="800100" cy="1336675"/>
            <a:chOff x="2147" y="576"/>
            <a:chExt cx="845" cy="1194"/>
          </a:xfrm>
        </p:grpSpPr>
        <p:pic>
          <p:nvPicPr>
            <p:cNvPr id="757798" name="Picture 38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160" y="576"/>
              <a:ext cx="832" cy="53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</p:spPr>
        </p:pic>
        <p:grpSp>
          <p:nvGrpSpPr>
            <p:cNvPr id="33828" name="Group 39"/>
            <p:cNvGrpSpPr>
              <a:grpSpLocks/>
            </p:cNvGrpSpPr>
            <p:nvPr/>
          </p:nvGrpSpPr>
          <p:grpSpPr bwMode="auto">
            <a:xfrm>
              <a:off x="2147" y="1186"/>
              <a:ext cx="623" cy="584"/>
              <a:chOff x="-106" y="-17"/>
              <a:chExt cx="623" cy="583"/>
            </a:xfrm>
          </p:grpSpPr>
          <p:sp>
            <p:nvSpPr>
              <p:cNvPr id="33829" name="Rectangle 40"/>
              <p:cNvSpPr>
                <a:spLocks/>
              </p:cNvSpPr>
              <p:nvPr/>
            </p:nvSpPr>
            <p:spPr bwMode="auto">
              <a:xfrm>
                <a:off x="-106" y="21"/>
                <a:ext cx="623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ctr"/>
                <a:r>
                  <a:rPr lang="en-US" sz="2200">
                    <a:latin typeface="Chalkboard Bold" pitchFamily="-16" charset="0"/>
                    <a:ea typeface="ＭＳ Ｐゴシック" pitchFamily="-16" charset="-128"/>
                    <a:sym typeface="Chalkboard Bold" pitchFamily="-16" charset="0"/>
                  </a:rPr>
                  <a:t>THG</a:t>
                </a:r>
              </a:p>
            </p:txBody>
          </p:sp>
          <p:pic>
            <p:nvPicPr>
              <p:cNvPr id="757801" name="Picture 41"/>
              <p:cNvPicPr>
                <a:picLocks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149372">
                <a:off x="135" y="-17"/>
                <a:ext cx="329" cy="58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umsplatzhalt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0590A63-0964-4A79-AA36-1BE811136A21}" type="datetime1">
              <a:rPr lang="de-DE" altLang="de-DE" smtClean="0"/>
              <a:pPr eaLnBrk="1" hangingPunct="1"/>
              <a:t>17.09.2015</a:t>
            </a:fld>
            <a:endParaRPr lang="de-DE" altLang="de-DE" smtClean="0"/>
          </a:p>
        </p:txBody>
      </p:sp>
      <p:sp>
        <p:nvSpPr>
          <p:cNvPr id="32771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02AE372-5177-4E6D-9C68-426F516F668F}" type="slidenum">
              <a:rPr lang="de-DE" altLang="de-DE" smtClean="0"/>
              <a:pPr eaLnBrk="1" hangingPunct="1"/>
              <a:t>24</a:t>
            </a:fld>
            <a:endParaRPr lang="de-DE" altLang="de-DE" smtClean="0"/>
          </a:p>
        </p:txBody>
      </p:sp>
      <p:sp>
        <p:nvSpPr>
          <p:cNvPr id="32772" name="AutoShape 2"/>
          <p:cNvSpPr>
            <a:spLocks noChangeArrowheads="1"/>
          </p:cNvSpPr>
          <p:nvPr/>
        </p:nvSpPr>
        <p:spPr bwMode="auto">
          <a:xfrm>
            <a:off x="6681788" y="5881688"/>
            <a:ext cx="449262" cy="976312"/>
          </a:xfrm>
          <a:prstGeom prst="upArrow">
            <a:avLst>
              <a:gd name="adj1" fmla="val 50000"/>
              <a:gd name="adj2" fmla="val 5432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it-IT" altLang="de-DE" sz="3200">
              <a:solidFill>
                <a:srgbClr val="FF3300"/>
              </a:solidFill>
            </a:endParaRPr>
          </a:p>
        </p:txBody>
      </p:sp>
      <p:sp>
        <p:nvSpPr>
          <p:cNvPr id="20486" name="Text Box 9"/>
          <p:cNvSpPr txBox="1">
            <a:spLocks noChangeArrowheads="1"/>
          </p:cNvSpPr>
          <p:nvPr/>
        </p:nvSpPr>
        <p:spPr bwMode="auto">
          <a:xfrm>
            <a:off x="482600" y="977900"/>
            <a:ext cx="7829772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3200" dirty="0" err="1" smtClean="0">
                <a:solidFill>
                  <a:schemeClr val="tx2"/>
                </a:solidFill>
                <a:sym typeface="Wingdings" pitchFamily="2" charset="2"/>
              </a:rPr>
              <a:t>Valve</a:t>
            </a:r>
            <a:r>
              <a:rPr lang="de-DE" sz="3200" dirty="0" smtClean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de-DE" sz="3200" dirty="0" err="1" smtClean="0">
                <a:solidFill>
                  <a:schemeClr val="tx2"/>
                </a:solidFill>
                <a:sym typeface="Wingdings" pitchFamily="2" charset="2"/>
              </a:rPr>
              <a:t>Sparing</a:t>
            </a:r>
            <a:r>
              <a:rPr lang="de-DE" sz="3200" dirty="0" smtClean="0">
                <a:solidFill>
                  <a:schemeClr val="tx2"/>
                </a:solidFill>
                <a:sym typeface="Wingdings" pitchFamily="2" charset="2"/>
              </a:rPr>
              <a:t>:</a:t>
            </a:r>
          </a:p>
          <a:p>
            <a:pPr eaLnBrk="1" hangingPunct="1">
              <a:defRPr/>
            </a:pPr>
            <a:r>
              <a:rPr lang="de-DE" sz="3200" dirty="0" smtClean="0">
                <a:solidFill>
                  <a:schemeClr val="tx2"/>
                </a:solidFill>
                <a:sym typeface="Wingdings" pitchFamily="2" charset="2"/>
              </a:rPr>
              <a:t>  </a:t>
            </a:r>
            <a:r>
              <a:rPr lang="de-DE" sz="3200" dirty="0" err="1" smtClean="0">
                <a:solidFill>
                  <a:schemeClr val="tx2"/>
                </a:solidFill>
                <a:sym typeface="Wingdings" pitchFamily="2" charset="2"/>
              </a:rPr>
              <a:t>Our</a:t>
            </a:r>
            <a:r>
              <a:rPr lang="de-DE" sz="3200" dirty="0" smtClean="0">
                <a:solidFill>
                  <a:schemeClr val="tx2"/>
                </a:solidFill>
                <a:sym typeface="Wingdings" pitchFamily="2" charset="2"/>
              </a:rPr>
              <a:t> Routine</a:t>
            </a:r>
          </a:p>
          <a:p>
            <a:pPr eaLnBrk="1" hangingPunct="1">
              <a:defRPr/>
            </a:pPr>
            <a:endParaRPr lang="de-DE" sz="2400" dirty="0" smtClean="0">
              <a:solidFill>
                <a:schemeClr val="tx2"/>
              </a:solidFill>
              <a:sym typeface="Wingdings" pitchFamily="2" charset="2"/>
            </a:endParaRPr>
          </a:p>
          <a:p>
            <a:pPr marL="457200" indent="-457200" eaLnBrk="1" hangingPunct="1">
              <a:buFontTx/>
              <a:buAutoNum type="arabicPeriod"/>
              <a:defRPr/>
            </a:pPr>
            <a:r>
              <a:rPr lang="de-DE" sz="2400" dirty="0" err="1" smtClean="0">
                <a:solidFill>
                  <a:schemeClr val="tx2"/>
                </a:solidFill>
                <a:sym typeface="Wingdings" pitchFamily="2" charset="2"/>
              </a:rPr>
              <a:t>Measure</a:t>
            </a:r>
            <a:r>
              <a:rPr lang="de-DE" sz="2400" dirty="0" smtClean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  <a:sym typeface="Wingdings" pitchFamily="2" charset="2"/>
              </a:rPr>
              <a:t>gH</a:t>
            </a:r>
            <a:r>
              <a:rPr lang="de-DE" sz="2400" dirty="0" smtClean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  <a:sym typeface="Wingdings" pitchFamily="2" charset="2"/>
              </a:rPr>
              <a:t>and</a:t>
            </a:r>
            <a:endParaRPr lang="de-DE" sz="2400" dirty="0" smtClean="0">
              <a:solidFill>
                <a:schemeClr val="tx2"/>
              </a:solidFill>
              <a:sym typeface="Wingdings" pitchFamily="2" charset="2"/>
            </a:endParaRPr>
          </a:p>
          <a:p>
            <a:pPr eaLnBrk="1" hangingPunct="1">
              <a:defRPr/>
            </a:pPr>
            <a:r>
              <a:rPr lang="de-DE" sz="2400" dirty="0" smtClean="0">
                <a:solidFill>
                  <a:schemeClr val="tx2"/>
                </a:solidFill>
                <a:sym typeface="Wingdings" pitchFamily="2" charset="2"/>
              </a:rPr>
              <a:t>   </a:t>
            </a:r>
            <a:r>
              <a:rPr lang="de-DE" sz="2400" dirty="0" err="1" smtClean="0">
                <a:solidFill>
                  <a:schemeClr val="tx2"/>
                </a:solidFill>
                <a:sym typeface="Wingdings" pitchFamily="2" charset="2"/>
              </a:rPr>
              <a:t>proceed</a:t>
            </a:r>
            <a:r>
              <a:rPr lang="de-DE" sz="2400" dirty="0" smtClean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  <a:sym typeface="Wingdings" pitchFamily="2" charset="2"/>
              </a:rPr>
              <a:t>with</a:t>
            </a:r>
            <a:r>
              <a:rPr lang="de-DE" sz="2400" dirty="0" smtClean="0">
                <a:solidFill>
                  <a:schemeClr val="tx2"/>
                </a:solidFill>
                <a:sym typeface="Wingdings" pitchFamily="2" charset="2"/>
              </a:rPr>
              <a:t> VPS </a:t>
            </a:r>
            <a:r>
              <a:rPr lang="de-DE" sz="2400" dirty="0" err="1" smtClean="0">
                <a:solidFill>
                  <a:schemeClr val="tx2"/>
                </a:solidFill>
                <a:sym typeface="Wingdings" pitchFamily="2" charset="2"/>
              </a:rPr>
              <a:t>if</a:t>
            </a:r>
            <a:endParaRPr lang="de-DE" sz="2400" dirty="0" smtClean="0">
              <a:solidFill>
                <a:schemeClr val="tx2"/>
              </a:solidFill>
              <a:sym typeface="Wingdings" pitchFamily="2" charset="2"/>
            </a:endParaRPr>
          </a:p>
          <a:p>
            <a:pPr eaLnBrk="1" hangingPunct="1">
              <a:defRPr/>
            </a:pPr>
            <a:r>
              <a:rPr lang="de-DE" sz="2400" dirty="0" smtClean="0">
                <a:solidFill>
                  <a:schemeClr val="tx2"/>
                </a:solidFill>
                <a:sym typeface="Wingdings" pitchFamily="2" charset="2"/>
              </a:rPr>
              <a:t>   </a:t>
            </a:r>
            <a:r>
              <a:rPr lang="de-DE" sz="2400" dirty="0" err="1" smtClean="0">
                <a:solidFill>
                  <a:schemeClr val="tx2"/>
                </a:solidFill>
                <a:sym typeface="Wingdings" pitchFamily="2" charset="2"/>
              </a:rPr>
              <a:t>gH</a:t>
            </a:r>
            <a:r>
              <a:rPr lang="de-DE" sz="2400" dirty="0" smtClean="0">
                <a:solidFill>
                  <a:schemeClr val="tx2"/>
                </a:solidFill>
                <a:sym typeface="Wingdings" pitchFamily="2" charset="2"/>
              </a:rPr>
              <a:t> ≥ 18 mm</a:t>
            </a:r>
          </a:p>
          <a:p>
            <a:pPr eaLnBrk="1" hangingPunct="1">
              <a:defRPr/>
            </a:pPr>
            <a:endParaRPr lang="de-DE" sz="2400" dirty="0" smtClean="0">
              <a:solidFill>
                <a:schemeClr val="tx2"/>
              </a:solidFill>
              <a:sym typeface="Wingdings" pitchFamily="2" charset="2"/>
            </a:endParaRPr>
          </a:p>
          <a:p>
            <a:pPr eaLnBrk="1" hangingPunct="1">
              <a:defRPr/>
            </a:pPr>
            <a:r>
              <a:rPr lang="de-DE" sz="2400" dirty="0" smtClean="0">
                <a:solidFill>
                  <a:schemeClr val="tx2"/>
                </a:solidFill>
                <a:sym typeface="Wingdings" pitchFamily="2" charset="2"/>
              </a:rPr>
              <a:t>2. (Root </a:t>
            </a:r>
            <a:r>
              <a:rPr lang="de-DE" sz="2400" dirty="0" err="1" smtClean="0">
                <a:solidFill>
                  <a:schemeClr val="tx2"/>
                </a:solidFill>
                <a:sym typeface="Wingdings" pitchFamily="2" charset="2"/>
              </a:rPr>
              <a:t>remodeling</a:t>
            </a:r>
            <a:r>
              <a:rPr lang="de-DE" sz="2400" dirty="0" smtClean="0">
                <a:solidFill>
                  <a:schemeClr val="tx2"/>
                </a:solidFill>
                <a:sym typeface="Wingdings" pitchFamily="2" charset="2"/>
              </a:rPr>
              <a:t>) Take graft </a:t>
            </a:r>
            <a:r>
              <a:rPr lang="de-DE" sz="2400" dirty="0" err="1" smtClean="0">
                <a:solidFill>
                  <a:schemeClr val="tx2"/>
                </a:solidFill>
                <a:sym typeface="Wingdings" pitchFamily="2" charset="2"/>
              </a:rPr>
              <a:t>according</a:t>
            </a:r>
            <a:r>
              <a:rPr lang="de-DE" sz="2400" dirty="0" smtClean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  <a:sym typeface="Wingdings" pitchFamily="2" charset="2"/>
              </a:rPr>
              <a:t>to</a:t>
            </a:r>
            <a:r>
              <a:rPr lang="de-DE" sz="2400" dirty="0" smtClean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  <a:sym typeface="Wingdings" pitchFamily="2" charset="2"/>
              </a:rPr>
              <a:t>patient</a:t>
            </a:r>
            <a:r>
              <a:rPr lang="de-DE" sz="2400" dirty="0" smtClean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  <a:sym typeface="Wingdings" pitchFamily="2" charset="2"/>
              </a:rPr>
              <a:t>size</a:t>
            </a:r>
            <a:endParaRPr lang="de-DE" sz="2400" dirty="0" smtClean="0">
              <a:solidFill>
                <a:schemeClr val="tx2"/>
              </a:solidFill>
              <a:sym typeface="Wingdings" pitchFamily="2" charset="2"/>
            </a:endParaRPr>
          </a:p>
          <a:p>
            <a:pPr eaLnBrk="1" hangingPunct="1">
              <a:defRPr/>
            </a:pPr>
            <a:r>
              <a:rPr lang="de-DE" sz="2400" dirty="0" smtClean="0">
                <a:solidFill>
                  <a:schemeClr val="tx2"/>
                </a:solidFill>
                <a:sym typeface="Wingdings" pitchFamily="2" charset="2"/>
              </a:rPr>
              <a:t>	BSA  	&lt; 1.8 m²		24 mm</a:t>
            </a:r>
          </a:p>
          <a:p>
            <a:pPr eaLnBrk="1" hangingPunct="1">
              <a:defRPr/>
            </a:pPr>
            <a:r>
              <a:rPr lang="de-DE" sz="2400" dirty="0" smtClean="0">
                <a:solidFill>
                  <a:schemeClr val="tx2"/>
                </a:solidFill>
                <a:sym typeface="Wingdings" pitchFamily="2" charset="2"/>
              </a:rPr>
              <a:t>	 	1.8 </a:t>
            </a:r>
            <a:r>
              <a:rPr lang="de-DE" sz="2400" dirty="0" err="1" smtClean="0">
                <a:solidFill>
                  <a:schemeClr val="tx2"/>
                </a:solidFill>
                <a:sym typeface="Wingdings" pitchFamily="2" charset="2"/>
              </a:rPr>
              <a:t>to</a:t>
            </a:r>
            <a:r>
              <a:rPr lang="de-DE" sz="2400" dirty="0" smtClean="0">
                <a:solidFill>
                  <a:schemeClr val="tx2"/>
                </a:solidFill>
                <a:sym typeface="Wingdings" pitchFamily="2" charset="2"/>
              </a:rPr>
              <a:t> 2.2 m²		26 mm</a:t>
            </a:r>
          </a:p>
          <a:p>
            <a:pPr eaLnBrk="1" hangingPunct="1">
              <a:defRPr/>
            </a:pPr>
            <a:r>
              <a:rPr lang="de-DE" sz="2400" dirty="0" smtClean="0">
                <a:solidFill>
                  <a:schemeClr val="tx2"/>
                </a:solidFill>
                <a:sym typeface="Wingdings" pitchFamily="2" charset="2"/>
              </a:rPr>
              <a:t>		&gt;2.2 m²		28 mm (?)</a:t>
            </a:r>
          </a:p>
          <a:p>
            <a:pPr eaLnBrk="1" hangingPunct="1">
              <a:defRPr/>
            </a:pPr>
            <a:r>
              <a:rPr lang="de-DE" sz="2400" dirty="0" smtClean="0">
                <a:solidFill>
                  <a:schemeClr val="tx2"/>
                </a:solidFill>
                <a:sym typeface="Wingdings" pitchFamily="2" charset="2"/>
              </a:rPr>
              <a:t>	</a:t>
            </a:r>
            <a:r>
              <a:rPr lang="de-DE" sz="2400" dirty="0" err="1" smtClean="0">
                <a:solidFill>
                  <a:schemeClr val="tx2"/>
                </a:solidFill>
                <a:sym typeface="Wingdings" pitchFamily="2" charset="2"/>
              </a:rPr>
              <a:t>if</a:t>
            </a:r>
            <a:r>
              <a:rPr lang="de-DE" sz="2400" dirty="0" smtClean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  <a:sym typeface="Wingdings" pitchFamily="2" charset="2"/>
              </a:rPr>
              <a:t>gH</a:t>
            </a:r>
            <a:r>
              <a:rPr lang="de-DE" sz="2400" dirty="0" smtClean="0">
                <a:solidFill>
                  <a:schemeClr val="tx2"/>
                </a:solidFill>
                <a:sym typeface="Wingdings" pitchFamily="2" charset="2"/>
              </a:rPr>
              <a:t> ≤ 20 mm </a:t>
            </a:r>
            <a:r>
              <a:rPr lang="de-DE" sz="2400" dirty="0" err="1" smtClean="0">
                <a:solidFill>
                  <a:schemeClr val="tx2"/>
                </a:solidFill>
                <a:sym typeface="Wingdings" pitchFamily="2" charset="2"/>
              </a:rPr>
              <a:t>consider</a:t>
            </a:r>
            <a:r>
              <a:rPr lang="de-DE" sz="2400" dirty="0" smtClean="0">
                <a:solidFill>
                  <a:schemeClr val="tx2"/>
                </a:solidFill>
                <a:sym typeface="Wingdings" pitchFamily="2" charset="2"/>
              </a:rPr>
              <a:t> graft 1 </a:t>
            </a:r>
            <a:r>
              <a:rPr lang="de-DE" sz="2400" dirty="0" err="1" smtClean="0">
                <a:solidFill>
                  <a:schemeClr val="tx2"/>
                </a:solidFill>
                <a:sym typeface="Wingdings" pitchFamily="2" charset="2"/>
              </a:rPr>
              <a:t>size</a:t>
            </a:r>
            <a:r>
              <a:rPr lang="de-DE" sz="2400" dirty="0" smtClean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  <a:sym typeface="Wingdings" pitchFamily="2" charset="2"/>
              </a:rPr>
              <a:t>less</a:t>
            </a:r>
            <a:endParaRPr lang="de-DE" sz="2400" dirty="0" smtClean="0">
              <a:solidFill>
                <a:schemeClr val="tx2"/>
              </a:solidFill>
              <a:sym typeface="Wingdings" pitchFamily="2" charset="2"/>
            </a:endParaRPr>
          </a:p>
          <a:p>
            <a:pPr eaLnBrk="1" hangingPunct="1">
              <a:defRPr/>
            </a:pPr>
            <a:endParaRPr lang="de-DE" sz="2400" dirty="0" smtClean="0">
              <a:solidFill>
                <a:schemeClr val="tx2"/>
              </a:solidFill>
              <a:sym typeface="Wingdings" pitchFamily="2" charset="2"/>
            </a:endParaRPr>
          </a:p>
          <a:p>
            <a:pPr eaLnBrk="1" hangingPunct="1">
              <a:defRPr/>
            </a:pPr>
            <a:endParaRPr lang="de-DE" sz="2400" dirty="0" smtClean="0">
              <a:solidFill>
                <a:schemeClr val="tx2"/>
              </a:solidFill>
              <a:sym typeface="Wingdings" pitchFamily="2" charset="2"/>
            </a:endParaRPr>
          </a:p>
        </p:txBody>
      </p:sp>
      <p:grpSp>
        <p:nvGrpSpPr>
          <p:cNvPr id="32774" name="Group 13"/>
          <p:cNvGrpSpPr>
            <a:grpSpLocks/>
          </p:cNvGrpSpPr>
          <p:nvPr/>
        </p:nvGrpSpPr>
        <p:grpSpPr bwMode="auto">
          <a:xfrm>
            <a:off x="8343900" y="5534025"/>
            <a:ext cx="800100" cy="1336675"/>
            <a:chOff x="2147" y="576"/>
            <a:chExt cx="845" cy="1194"/>
          </a:xfrm>
        </p:grpSpPr>
        <p:pic>
          <p:nvPicPr>
            <p:cNvPr id="32776" name="Picture 1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576"/>
              <a:ext cx="832" cy="530"/>
            </a:xfrm>
            <a:prstGeom prst="rect">
              <a:avLst/>
            </a:prstGeom>
            <a:noFill/>
            <a:ln>
              <a:noFill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2777" name="Group 15"/>
            <p:cNvGrpSpPr>
              <a:grpSpLocks/>
            </p:cNvGrpSpPr>
            <p:nvPr/>
          </p:nvGrpSpPr>
          <p:grpSpPr bwMode="auto">
            <a:xfrm>
              <a:off x="2147" y="1186"/>
              <a:ext cx="623" cy="584"/>
              <a:chOff x="-106" y="-17"/>
              <a:chExt cx="623" cy="583"/>
            </a:xfrm>
          </p:grpSpPr>
          <p:sp>
            <p:nvSpPr>
              <p:cNvPr id="32778" name="Rectangle 16"/>
              <p:cNvSpPr>
                <a:spLocks/>
              </p:cNvSpPr>
              <p:nvPr/>
            </p:nvSpPr>
            <p:spPr bwMode="auto">
              <a:xfrm>
                <a:off x="-106" y="21"/>
                <a:ext cx="623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 altLang="de-DE" sz="2200">
                    <a:latin typeface="Chalkboard Bold" pitchFamily="-16" charset="0"/>
                    <a:ea typeface="ＭＳ Ｐゴシック" pitchFamily="34" charset="-128"/>
                    <a:sym typeface="Chalkboard Bold" pitchFamily="-16" charset="0"/>
                  </a:rPr>
                  <a:t>THG</a:t>
                </a:r>
              </a:p>
            </p:txBody>
          </p:sp>
          <p:pic>
            <p:nvPicPr>
              <p:cNvPr id="32779" name="Picture 17"/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49372">
                <a:off x="135" y="-17"/>
                <a:ext cx="329" cy="58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3" name="Tricuspid assessment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91565" y="836712"/>
            <a:ext cx="3352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978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78B88-22DE-4540-91C2-ABE4658B166B}" type="datetime1">
              <a:rPr lang="de-DE"/>
              <a:pPr/>
              <a:t>17.09.2015</a:t>
            </a:fld>
            <a:endParaRPr lang="de-DE"/>
          </a:p>
        </p:txBody>
      </p:sp>
      <p:sp>
        <p:nvSpPr>
          <p:cNvPr id="17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04265-5A7A-4602-A7BD-0D0BD0CFC967}" type="slidenum">
              <a:rPr lang="de-DE"/>
              <a:pPr/>
              <a:t>25</a:t>
            </a:fld>
            <a:endParaRPr lang="de-DE"/>
          </a:p>
        </p:txBody>
      </p:sp>
      <p:sp>
        <p:nvSpPr>
          <p:cNvPr id="620546" name="Text Box 2"/>
          <p:cNvSpPr txBox="1">
            <a:spLocks noChangeArrowheads="1"/>
          </p:cNvSpPr>
          <p:nvPr/>
        </p:nvSpPr>
        <p:spPr bwMode="auto">
          <a:xfrm>
            <a:off x="2468563" y="482600"/>
            <a:ext cx="4191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800" dirty="0">
                <a:solidFill>
                  <a:schemeClr val="tx2"/>
                </a:solidFill>
              </a:rPr>
              <a:t>AORTIC VALVE REPAIR</a:t>
            </a:r>
          </a:p>
        </p:txBody>
      </p:sp>
      <p:graphicFrame>
        <p:nvGraphicFramePr>
          <p:cNvPr id="35843" name="Object 3"/>
          <p:cNvGraphicFramePr>
            <a:graphicFrameLocks noChangeAspect="1"/>
          </p:cNvGraphicFramePr>
          <p:nvPr/>
        </p:nvGraphicFramePr>
        <p:xfrm>
          <a:off x="858838" y="1547813"/>
          <a:ext cx="7153275" cy="477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6" name="Diagramm" r:id="rId4" imgW="6096090" imgH="4067243" progId="MSGraph.Chart.8">
                  <p:embed followColorScheme="full"/>
                </p:oleObj>
              </mc:Choice>
              <mc:Fallback>
                <p:oleObj name="Diagramm" r:id="rId4" imgW="6096090" imgH="4067243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8838" y="1547813"/>
                        <a:ext cx="7153275" cy="477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0548" name="Text Box 4"/>
          <p:cNvSpPr txBox="1">
            <a:spLocks noChangeArrowheads="1"/>
          </p:cNvSpPr>
          <p:nvPr/>
        </p:nvSpPr>
        <p:spPr bwMode="auto">
          <a:xfrm>
            <a:off x="382771" y="4459288"/>
            <a:ext cx="14458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sz="2400" dirty="0"/>
              <a:t>AV </a:t>
            </a:r>
            <a:r>
              <a:rPr lang="de-DE" sz="2400" dirty="0" err="1" smtClean="0"/>
              <a:t>repair</a:t>
            </a:r>
            <a:endParaRPr lang="de-DE" sz="2400" dirty="0"/>
          </a:p>
        </p:txBody>
      </p:sp>
      <p:sp>
        <p:nvSpPr>
          <p:cNvPr id="620549" name="Text Box 5"/>
          <p:cNvSpPr txBox="1">
            <a:spLocks noChangeArrowheads="1"/>
          </p:cNvSpPr>
          <p:nvPr/>
        </p:nvSpPr>
        <p:spPr bwMode="auto">
          <a:xfrm>
            <a:off x="545422" y="2071688"/>
            <a:ext cx="22413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sz="2400" dirty="0" smtClean="0"/>
              <a:t>Reimplantation</a:t>
            </a:r>
            <a:endParaRPr lang="de-DE" sz="2400" dirty="0"/>
          </a:p>
        </p:txBody>
      </p:sp>
      <p:sp>
        <p:nvSpPr>
          <p:cNvPr id="620550" name="Text Box 6"/>
          <p:cNvSpPr txBox="1">
            <a:spLocks noChangeArrowheads="1"/>
          </p:cNvSpPr>
          <p:nvPr/>
        </p:nvSpPr>
        <p:spPr bwMode="auto">
          <a:xfrm>
            <a:off x="6249707" y="1995488"/>
            <a:ext cx="18309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sz="2400" dirty="0" err="1" smtClean="0"/>
              <a:t>Remodeling</a:t>
            </a:r>
            <a:endParaRPr lang="de-DE" sz="2400" dirty="0"/>
          </a:p>
        </p:txBody>
      </p:sp>
      <p:sp>
        <p:nvSpPr>
          <p:cNvPr id="620552" name="Text Box 8"/>
          <p:cNvSpPr txBox="1">
            <a:spLocks noChangeArrowheads="1"/>
          </p:cNvSpPr>
          <p:nvPr/>
        </p:nvSpPr>
        <p:spPr bwMode="auto">
          <a:xfrm>
            <a:off x="3960302" y="1208088"/>
            <a:ext cx="1221809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/>
            <a:r>
              <a:rPr lang="de-DE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n=1832</a:t>
            </a:r>
            <a:endParaRPr lang="de-DE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20553" name="Text Box 9"/>
          <p:cNvSpPr txBox="1">
            <a:spLocks noChangeArrowheads="1"/>
          </p:cNvSpPr>
          <p:nvPr/>
        </p:nvSpPr>
        <p:spPr bwMode="auto">
          <a:xfrm>
            <a:off x="8451850" y="6521450"/>
            <a:ext cx="692150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de-DE" sz="1600">
                <a:effectLst>
                  <a:outerShdw blurRad="38100" dist="38100" dir="2700000" algn="tl">
                    <a:srgbClr val="C0C0C0"/>
                  </a:outerShdw>
                </a:effectLst>
              </a:rPr>
              <a:t>04/10</a:t>
            </a:r>
          </a:p>
        </p:txBody>
      </p:sp>
      <p:grpSp>
        <p:nvGrpSpPr>
          <p:cNvPr id="35850" name="Group 10"/>
          <p:cNvGrpSpPr>
            <a:grpSpLocks/>
          </p:cNvGrpSpPr>
          <p:nvPr/>
        </p:nvGrpSpPr>
        <p:grpSpPr bwMode="auto">
          <a:xfrm>
            <a:off x="8343900" y="5483225"/>
            <a:ext cx="800100" cy="1336675"/>
            <a:chOff x="2147" y="576"/>
            <a:chExt cx="845" cy="1194"/>
          </a:xfrm>
        </p:grpSpPr>
        <p:pic>
          <p:nvPicPr>
            <p:cNvPr id="620555" name="Picture 1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160" y="576"/>
              <a:ext cx="832" cy="53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</p:spPr>
        </p:pic>
        <p:grpSp>
          <p:nvGrpSpPr>
            <p:cNvPr id="35852" name="Group 12"/>
            <p:cNvGrpSpPr>
              <a:grpSpLocks/>
            </p:cNvGrpSpPr>
            <p:nvPr/>
          </p:nvGrpSpPr>
          <p:grpSpPr bwMode="auto">
            <a:xfrm>
              <a:off x="2147" y="1186"/>
              <a:ext cx="623" cy="584"/>
              <a:chOff x="-106" y="-17"/>
              <a:chExt cx="623" cy="583"/>
            </a:xfrm>
          </p:grpSpPr>
          <p:sp>
            <p:nvSpPr>
              <p:cNvPr id="35853" name="Rectangle 13"/>
              <p:cNvSpPr>
                <a:spLocks/>
              </p:cNvSpPr>
              <p:nvPr/>
            </p:nvSpPr>
            <p:spPr bwMode="auto">
              <a:xfrm>
                <a:off x="-106" y="21"/>
                <a:ext cx="623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ctr"/>
                <a:r>
                  <a:rPr lang="en-US" sz="2200">
                    <a:latin typeface="Chalkboard Bold" pitchFamily="-16" charset="0"/>
                    <a:ea typeface="ＭＳ Ｐゴシック" pitchFamily="-16" charset="-128"/>
                    <a:sym typeface="Chalkboard Bold" pitchFamily="-16" charset="0"/>
                  </a:rPr>
                  <a:t>THG</a:t>
                </a:r>
              </a:p>
            </p:txBody>
          </p:sp>
          <p:pic>
            <p:nvPicPr>
              <p:cNvPr id="620558" name="Picture 14"/>
              <p:cNvPicPr>
                <a:picLocks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149372">
                <a:off x="135" y="-17"/>
                <a:ext cx="329" cy="58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</p:pic>
        </p:grpSp>
      </p:grpSp>
      <p:sp>
        <p:nvSpPr>
          <p:cNvPr id="620551" name="Text Box 7"/>
          <p:cNvSpPr txBox="1">
            <a:spLocks noChangeArrowheads="1"/>
          </p:cNvSpPr>
          <p:nvPr/>
        </p:nvSpPr>
        <p:spPr bwMode="auto">
          <a:xfrm>
            <a:off x="5508104" y="5271591"/>
            <a:ext cx="32739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sz="2400" dirty="0" smtClean="0"/>
              <a:t>STJ </a:t>
            </a:r>
            <a:r>
              <a:rPr lang="de-DE" sz="2400" dirty="0" err="1" smtClean="0"/>
              <a:t>remodeling</a:t>
            </a:r>
            <a:r>
              <a:rPr lang="de-DE" sz="2400" dirty="0" smtClean="0"/>
              <a:t> ± AVR</a:t>
            </a:r>
            <a:endParaRPr lang="de-DE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1"/>
          <p:cNvSpPr>
            <a:spLocks noGrp="1"/>
          </p:cNvSpPr>
          <p:nvPr>
            <p:ph type="dt" sz="half" idx="10"/>
          </p:nvPr>
        </p:nvSpPr>
        <p:spPr>
          <a:xfrm>
            <a:off x="1223963" y="5895429"/>
            <a:ext cx="900112" cy="269875"/>
          </a:xfrm>
        </p:spPr>
        <p:txBody>
          <a:bodyPr/>
          <a:lstStyle/>
          <a:p>
            <a:fld id="{22D6113F-E0BC-479B-87B4-2916386B298B}" type="datetime1">
              <a:rPr lang="de-DE"/>
              <a:pPr/>
              <a:t>17.09.2015</a:t>
            </a:fld>
            <a:endParaRPr lang="de-DE"/>
          </a:p>
        </p:txBody>
      </p:sp>
      <p:sp>
        <p:nvSpPr>
          <p:cNvPr id="12" name="Foliennummernplatzhalter 3"/>
          <p:cNvSpPr>
            <a:spLocks noGrp="1"/>
          </p:cNvSpPr>
          <p:nvPr>
            <p:ph type="sldNum" sz="quarter" idx="12"/>
          </p:nvPr>
        </p:nvSpPr>
        <p:spPr>
          <a:xfrm flipH="1">
            <a:off x="792163" y="5895429"/>
            <a:ext cx="360362" cy="269875"/>
          </a:xfrm>
        </p:spPr>
        <p:txBody>
          <a:bodyPr/>
          <a:lstStyle/>
          <a:p>
            <a:fld id="{1E9E8395-BB38-4871-AFB7-182DCBEE7285}" type="slidenum">
              <a:rPr lang="de-DE"/>
              <a:pPr/>
              <a:t>26</a:t>
            </a:fld>
            <a:endParaRPr lang="de-DE"/>
          </a:p>
        </p:txBody>
      </p:sp>
      <p:sp>
        <p:nvSpPr>
          <p:cNvPr id="716812" name="Rectangle 12"/>
          <p:cNvSpPr>
            <a:spLocks noChangeArrowheads="1"/>
          </p:cNvSpPr>
          <p:nvPr/>
        </p:nvSpPr>
        <p:spPr bwMode="auto">
          <a:xfrm>
            <a:off x="2942941" y="1144042"/>
            <a:ext cx="31454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3200" dirty="0" err="1" smtClean="0"/>
              <a:t>Cusp</a:t>
            </a:r>
            <a:r>
              <a:rPr lang="de-DE" sz="3200" dirty="0" smtClean="0"/>
              <a:t> </a:t>
            </a:r>
            <a:r>
              <a:rPr lang="de-DE" sz="3200" dirty="0" err="1" smtClean="0"/>
              <a:t>Correction</a:t>
            </a:r>
            <a:endParaRPr lang="de-DE" sz="3200" dirty="0"/>
          </a:p>
        </p:txBody>
      </p:sp>
      <p:sp>
        <p:nvSpPr>
          <p:cNvPr id="716826" name="Text Box 26"/>
          <p:cNvSpPr txBox="1">
            <a:spLocks noChangeArrowheads="1"/>
          </p:cNvSpPr>
          <p:nvPr/>
        </p:nvSpPr>
        <p:spPr bwMode="auto">
          <a:xfrm>
            <a:off x="822325" y="1925092"/>
            <a:ext cx="7176132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800" dirty="0" err="1" smtClean="0"/>
              <a:t>If</a:t>
            </a:r>
            <a:r>
              <a:rPr lang="de-DE" sz="2800" dirty="0" smtClean="0"/>
              <a:t> </a:t>
            </a:r>
          </a:p>
          <a:p>
            <a:pPr>
              <a:defRPr/>
            </a:pPr>
            <a:r>
              <a:rPr lang="de-DE" sz="2800" dirty="0"/>
              <a:t>	</a:t>
            </a:r>
            <a:r>
              <a:rPr lang="de-DE" sz="2800" dirty="0" err="1" smtClean="0"/>
              <a:t>prolapse</a:t>
            </a:r>
            <a:r>
              <a:rPr lang="de-DE" sz="2800" dirty="0" smtClean="0"/>
              <a:t> (</a:t>
            </a:r>
            <a:r>
              <a:rPr lang="de-DE" sz="2800" dirty="0" err="1" smtClean="0"/>
              <a:t>eH</a:t>
            </a:r>
            <a:r>
              <a:rPr lang="de-DE" sz="2800" dirty="0" smtClean="0"/>
              <a:t> ≤ 8 mm)</a:t>
            </a:r>
          </a:p>
          <a:p>
            <a:pPr>
              <a:defRPr/>
            </a:pPr>
            <a:r>
              <a:rPr lang="de-DE" sz="2800" dirty="0"/>
              <a:t>	</a:t>
            </a:r>
            <a:r>
              <a:rPr lang="de-DE" sz="2800" dirty="0" err="1" smtClean="0"/>
              <a:t>structural</a:t>
            </a:r>
            <a:r>
              <a:rPr lang="de-DE" sz="2800" dirty="0" smtClean="0"/>
              <a:t> </a:t>
            </a:r>
            <a:r>
              <a:rPr lang="de-DE" sz="2800" dirty="0" err="1" smtClean="0"/>
              <a:t>defect</a:t>
            </a:r>
            <a:endParaRPr lang="de-DE" sz="2800" dirty="0" smtClean="0"/>
          </a:p>
          <a:p>
            <a:pPr>
              <a:defRPr/>
            </a:pPr>
            <a:r>
              <a:rPr lang="de-DE" sz="2800" dirty="0"/>
              <a:t>	</a:t>
            </a:r>
            <a:r>
              <a:rPr lang="de-DE" sz="2800" dirty="0" err="1" smtClean="0"/>
              <a:t>anatomical</a:t>
            </a:r>
            <a:r>
              <a:rPr lang="de-DE" sz="2800" dirty="0" smtClean="0"/>
              <a:t> variant</a:t>
            </a:r>
          </a:p>
          <a:p>
            <a:pPr>
              <a:defRPr/>
            </a:pPr>
            <a:endParaRPr lang="de-DE" sz="2800" dirty="0"/>
          </a:p>
          <a:p>
            <a:pPr>
              <a:defRPr/>
            </a:pPr>
            <a:r>
              <a:rPr lang="de-DE" sz="2800" dirty="0" err="1" smtClean="0"/>
              <a:t>Plication</a:t>
            </a:r>
            <a:r>
              <a:rPr lang="de-DE" sz="2800" dirty="0" smtClean="0"/>
              <a:t> </a:t>
            </a:r>
            <a:r>
              <a:rPr lang="de-DE" sz="2800" dirty="0" err="1" smtClean="0"/>
              <a:t>of</a:t>
            </a:r>
            <a:r>
              <a:rPr lang="de-DE" sz="2800" dirty="0" smtClean="0"/>
              <a:t> </a:t>
            </a:r>
            <a:r>
              <a:rPr lang="de-DE" sz="2800" dirty="0" err="1" smtClean="0"/>
              <a:t>free</a:t>
            </a:r>
            <a:r>
              <a:rPr lang="de-DE" sz="2800" dirty="0" smtClean="0"/>
              <a:t> </a:t>
            </a:r>
            <a:r>
              <a:rPr lang="de-DE" sz="2800" dirty="0" err="1" smtClean="0"/>
              <a:t>margin</a:t>
            </a:r>
            <a:r>
              <a:rPr lang="de-DE" sz="2800" dirty="0" smtClean="0"/>
              <a:t> / </a:t>
            </a:r>
            <a:r>
              <a:rPr lang="de-DE" sz="2800" dirty="0" err="1" smtClean="0"/>
              <a:t>triangular</a:t>
            </a:r>
            <a:r>
              <a:rPr lang="de-DE" sz="2800" dirty="0" smtClean="0"/>
              <a:t> </a:t>
            </a:r>
            <a:r>
              <a:rPr lang="de-DE" sz="2800" dirty="0" err="1" smtClean="0"/>
              <a:t>resection</a:t>
            </a:r>
            <a:endParaRPr lang="de-DE" sz="2800" dirty="0" smtClean="0"/>
          </a:p>
          <a:p>
            <a:pPr>
              <a:defRPr/>
            </a:pPr>
            <a:r>
              <a:rPr lang="de-DE" sz="2800" dirty="0" smtClean="0"/>
              <a:t>Patch </a:t>
            </a:r>
            <a:r>
              <a:rPr lang="de-DE" sz="2800" dirty="0" err="1" smtClean="0"/>
              <a:t>correction</a:t>
            </a:r>
            <a:endParaRPr lang="de-DE" sz="2800" dirty="0" smtClean="0"/>
          </a:p>
          <a:p>
            <a:pPr>
              <a:defRPr/>
            </a:pPr>
            <a:r>
              <a:rPr lang="de-DE" sz="2800" dirty="0" err="1" smtClean="0"/>
              <a:t>Conversion</a:t>
            </a:r>
            <a:r>
              <a:rPr lang="de-DE" sz="2800" dirty="0" smtClean="0"/>
              <a:t> </a:t>
            </a:r>
            <a:r>
              <a:rPr lang="de-DE" sz="2800" dirty="0" err="1" smtClean="0"/>
              <a:t>of</a:t>
            </a:r>
            <a:r>
              <a:rPr lang="de-DE" sz="2800" dirty="0" smtClean="0"/>
              <a:t> </a:t>
            </a:r>
            <a:r>
              <a:rPr lang="de-DE" sz="2800" dirty="0" err="1" smtClean="0"/>
              <a:t>anatomy</a:t>
            </a:r>
            <a:r>
              <a:rPr lang="de-DE" sz="2800" dirty="0" smtClean="0"/>
              <a:t> (BAV, TAV </a:t>
            </a:r>
            <a:r>
              <a:rPr lang="de-DE" sz="2800" dirty="0" err="1" smtClean="0"/>
              <a:t>constant</a:t>
            </a:r>
            <a:r>
              <a:rPr lang="de-DE" sz="2800" dirty="0" smtClean="0"/>
              <a:t>)</a:t>
            </a:r>
          </a:p>
          <a:p>
            <a:pPr>
              <a:defRPr/>
            </a:pPr>
            <a:r>
              <a:rPr lang="de-DE" sz="2800" dirty="0" smtClean="0"/>
              <a:t>	UAV ► BAV</a:t>
            </a:r>
          </a:p>
          <a:p>
            <a:pPr>
              <a:defRPr/>
            </a:pPr>
            <a:r>
              <a:rPr lang="de-DE" sz="2800" dirty="0"/>
              <a:t>	</a:t>
            </a:r>
            <a:r>
              <a:rPr lang="de-DE" sz="2800" dirty="0" smtClean="0"/>
              <a:t>QAV </a:t>
            </a:r>
            <a:r>
              <a:rPr lang="de-DE" sz="2800" dirty="0"/>
              <a:t>► </a:t>
            </a:r>
            <a:r>
              <a:rPr lang="de-DE" sz="2800" dirty="0" smtClean="0"/>
              <a:t>TAV</a:t>
            </a:r>
            <a:endParaRPr lang="de-DE" sz="2800" dirty="0"/>
          </a:p>
        </p:txBody>
      </p:sp>
      <p:grpSp>
        <p:nvGrpSpPr>
          <p:cNvPr id="54277" name="Group 27"/>
          <p:cNvGrpSpPr>
            <a:grpSpLocks/>
          </p:cNvGrpSpPr>
          <p:nvPr/>
        </p:nvGrpSpPr>
        <p:grpSpPr bwMode="auto">
          <a:xfrm>
            <a:off x="8343900" y="5521325"/>
            <a:ext cx="800100" cy="1336675"/>
            <a:chOff x="2147" y="576"/>
            <a:chExt cx="845" cy="1194"/>
          </a:xfrm>
        </p:grpSpPr>
        <p:pic>
          <p:nvPicPr>
            <p:cNvPr id="716828" name="Picture 2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60" y="576"/>
              <a:ext cx="832" cy="53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</p:spPr>
        </p:pic>
        <p:grpSp>
          <p:nvGrpSpPr>
            <p:cNvPr id="54279" name="Group 29"/>
            <p:cNvGrpSpPr>
              <a:grpSpLocks/>
            </p:cNvGrpSpPr>
            <p:nvPr/>
          </p:nvGrpSpPr>
          <p:grpSpPr bwMode="auto">
            <a:xfrm>
              <a:off x="2147" y="1186"/>
              <a:ext cx="623" cy="584"/>
              <a:chOff x="-106" y="-17"/>
              <a:chExt cx="623" cy="583"/>
            </a:xfrm>
          </p:grpSpPr>
          <p:sp>
            <p:nvSpPr>
              <p:cNvPr id="54280" name="Rectangle 30"/>
              <p:cNvSpPr>
                <a:spLocks/>
              </p:cNvSpPr>
              <p:nvPr/>
            </p:nvSpPr>
            <p:spPr bwMode="auto">
              <a:xfrm>
                <a:off x="-106" y="21"/>
                <a:ext cx="623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ctr"/>
                <a:r>
                  <a:rPr lang="en-US" sz="2200">
                    <a:latin typeface="Chalkboard Bold" pitchFamily="-16" charset="0"/>
                    <a:ea typeface="ＭＳ Ｐゴシック" pitchFamily="-16" charset="-128"/>
                    <a:sym typeface="Chalkboard Bold" pitchFamily="-16" charset="0"/>
                  </a:rPr>
                  <a:t>THG</a:t>
                </a:r>
              </a:p>
            </p:txBody>
          </p:sp>
          <p:pic>
            <p:nvPicPr>
              <p:cNvPr id="716831" name="Picture 31"/>
              <p:cNvPicPr>
                <a:picLocks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rot="149372">
                <a:off x="135" y="-17"/>
                <a:ext cx="329" cy="58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27318875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DE02A-3273-4BC9-8AC8-F83B0C24779D}" type="datetime1">
              <a:rPr lang="de-DE"/>
              <a:pPr/>
              <a:t>17.09.2015</a:t>
            </a:fld>
            <a:endParaRPr lang="de-DE"/>
          </a:p>
        </p:txBody>
      </p:sp>
      <p:sp>
        <p:nvSpPr>
          <p:cNvPr id="12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28EE0-EF73-4D4F-8D92-1CCA07B364B4}" type="slidenum">
              <a:rPr lang="de-DE"/>
              <a:pPr/>
              <a:t>27</a:t>
            </a:fld>
            <a:endParaRPr lang="de-DE"/>
          </a:p>
        </p:txBody>
      </p:sp>
      <p:sp>
        <p:nvSpPr>
          <p:cNvPr id="788483" name="Text Box 3"/>
          <p:cNvSpPr txBox="1">
            <a:spLocks noChangeArrowheads="1"/>
          </p:cNvSpPr>
          <p:nvPr/>
        </p:nvSpPr>
        <p:spPr bwMode="auto">
          <a:xfrm>
            <a:off x="1012825" y="1054100"/>
            <a:ext cx="5695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3600" dirty="0" err="1">
                <a:solidFill>
                  <a:schemeClr val="tx2"/>
                </a:solidFill>
              </a:rPr>
              <a:t>Reconstructive</a:t>
            </a:r>
            <a:r>
              <a:rPr lang="de-DE" sz="3600" dirty="0">
                <a:solidFill>
                  <a:schemeClr val="tx2"/>
                </a:solidFill>
              </a:rPr>
              <a:t> </a:t>
            </a:r>
            <a:r>
              <a:rPr lang="de-DE" sz="3600" dirty="0" err="1">
                <a:solidFill>
                  <a:schemeClr val="tx2"/>
                </a:solidFill>
              </a:rPr>
              <a:t>Techniques</a:t>
            </a:r>
            <a:endParaRPr lang="de-DE" sz="3600" dirty="0">
              <a:solidFill>
                <a:schemeClr val="tx2"/>
              </a:solidFill>
            </a:endParaRPr>
          </a:p>
        </p:txBody>
      </p:sp>
      <p:sp>
        <p:nvSpPr>
          <p:cNvPr id="788484" name="Text Box 4"/>
          <p:cNvSpPr txBox="1">
            <a:spLocks noChangeArrowheads="1"/>
          </p:cNvSpPr>
          <p:nvPr/>
        </p:nvSpPr>
        <p:spPr bwMode="auto">
          <a:xfrm>
            <a:off x="2779713" y="2074863"/>
            <a:ext cx="34686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Cusp Pathology</a:t>
            </a:r>
          </a:p>
        </p:txBody>
      </p:sp>
      <p:sp>
        <p:nvSpPr>
          <p:cNvPr id="788485" name="Text Box 5"/>
          <p:cNvSpPr txBox="1">
            <a:spLocks noChangeArrowheads="1"/>
          </p:cNvSpPr>
          <p:nvPr/>
        </p:nvSpPr>
        <p:spPr bwMode="auto">
          <a:xfrm>
            <a:off x="1111250" y="5853113"/>
            <a:ext cx="1479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/>
              <a:t>Plication of</a:t>
            </a:r>
          </a:p>
          <a:p>
            <a:pPr algn="ctr">
              <a:defRPr/>
            </a:pPr>
            <a:r>
              <a:rPr lang="de-DE"/>
              <a:t>Cusp Margin</a:t>
            </a:r>
          </a:p>
        </p:txBody>
      </p:sp>
      <p:pic>
        <p:nvPicPr>
          <p:cNvPr id="37894" name="Picture 6" descr="Bild3a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t="25806" r="-1254" b="13736"/>
          <a:stretch>
            <a:fillRect/>
          </a:stretch>
        </p:blipFill>
        <p:spPr bwMode="auto">
          <a:xfrm>
            <a:off x="7472363" y="0"/>
            <a:ext cx="1671637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 descr="L5528">
            <a:hlinkClick r:id="rId7" action="ppaction://hlinkfil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9" t="9282" r="14253" b="9862"/>
          <a:stretch>
            <a:fillRect/>
          </a:stretch>
        </p:blipFill>
        <p:spPr bwMode="auto">
          <a:xfrm>
            <a:off x="922338" y="3538538"/>
            <a:ext cx="2236787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488" name="Text Box 8"/>
          <p:cNvSpPr txBox="1">
            <a:spLocks noChangeArrowheads="1"/>
          </p:cNvSpPr>
          <p:nvPr/>
        </p:nvSpPr>
        <p:spPr bwMode="auto">
          <a:xfrm>
            <a:off x="1209675" y="2851150"/>
            <a:ext cx="1187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000">
                <a:solidFill>
                  <a:schemeClr val="tx2"/>
                </a:solidFill>
              </a:rPr>
              <a:t>Prolapse</a:t>
            </a:r>
          </a:p>
        </p:txBody>
      </p:sp>
      <p:pic>
        <p:nvPicPr>
          <p:cNvPr id="37897" name="Tricuspid Sequenz11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3098800"/>
            <a:ext cx="4102100" cy="335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66" fill="hold"/>
                                        <p:tgtEl>
                                          <p:spTgt spid="378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789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78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78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9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315C-776B-4D2E-9CE3-F71C43545274}" type="datetime1">
              <a:rPr lang="de-DE"/>
              <a:pPr/>
              <a:t>17.09.2015</a:t>
            </a:fld>
            <a:endParaRPr lang="de-DE"/>
          </a:p>
        </p:txBody>
      </p:sp>
      <p:sp>
        <p:nvSpPr>
          <p:cNvPr id="16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31426-2540-4366-ABB7-C705B97CC07A}" type="slidenum">
              <a:rPr lang="de-DE"/>
              <a:pPr/>
              <a:t>28</a:t>
            </a:fld>
            <a:endParaRPr lang="de-DE"/>
          </a:p>
        </p:txBody>
      </p:sp>
      <p:sp>
        <p:nvSpPr>
          <p:cNvPr id="569347" name="Text Box 3"/>
          <p:cNvSpPr txBox="1">
            <a:spLocks noChangeArrowheads="1"/>
          </p:cNvSpPr>
          <p:nvPr/>
        </p:nvSpPr>
        <p:spPr bwMode="auto">
          <a:xfrm>
            <a:off x="1012825" y="1054100"/>
            <a:ext cx="5695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3600" dirty="0" err="1">
                <a:solidFill>
                  <a:schemeClr val="tx2"/>
                </a:solidFill>
              </a:rPr>
              <a:t>Reconstructive</a:t>
            </a:r>
            <a:r>
              <a:rPr lang="de-DE" sz="3600" dirty="0">
                <a:solidFill>
                  <a:schemeClr val="tx2"/>
                </a:solidFill>
              </a:rPr>
              <a:t> </a:t>
            </a:r>
            <a:r>
              <a:rPr lang="de-DE" sz="3600" dirty="0" err="1">
                <a:solidFill>
                  <a:schemeClr val="tx2"/>
                </a:solidFill>
              </a:rPr>
              <a:t>Techniques</a:t>
            </a:r>
            <a:endParaRPr lang="de-DE" sz="3600" dirty="0">
              <a:solidFill>
                <a:schemeClr val="tx2"/>
              </a:solidFill>
            </a:endParaRPr>
          </a:p>
        </p:txBody>
      </p:sp>
      <p:sp>
        <p:nvSpPr>
          <p:cNvPr id="569348" name="Text Box 4"/>
          <p:cNvSpPr txBox="1">
            <a:spLocks noChangeArrowheads="1"/>
          </p:cNvSpPr>
          <p:nvPr/>
        </p:nvSpPr>
        <p:spPr bwMode="auto">
          <a:xfrm>
            <a:off x="2779713" y="2074863"/>
            <a:ext cx="34686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Cusp Pathology</a:t>
            </a:r>
          </a:p>
        </p:txBody>
      </p:sp>
      <p:pic>
        <p:nvPicPr>
          <p:cNvPr id="39940" name="Picture 8" descr="Bild3a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t="25806" r="-1254" b="13736"/>
          <a:stretch>
            <a:fillRect/>
          </a:stretch>
        </p:blipFill>
        <p:spPr bwMode="auto">
          <a:xfrm>
            <a:off x="7472363" y="0"/>
            <a:ext cx="1671637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9355" name="Text Box 11"/>
          <p:cNvSpPr txBox="1">
            <a:spLocks noChangeArrowheads="1"/>
          </p:cNvSpPr>
          <p:nvPr/>
        </p:nvSpPr>
        <p:spPr bwMode="auto">
          <a:xfrm>
            <a:off x="1592263" y="6019800"/>
            <a:ext cx="1212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/>
              <a:t>Triangular</a:t>
            </a:r>
          </a:p>
          <a:p>
            <a:pPr algn="ctr">
              <a:defRPr/>
            </a:pPr>
            <a:r>
              <a:rPr lang="de-DE"/>
              <a:t>Resection</a:t>
            </a:r>
          </a:p>
        </p:txBody>
      </p:sp>
      <p:sp>
        <p:nvSpPr>
          <p:cNvPr id="569358" name="Text Box 14"/>
          <p:cNvSpPr txBox="1">
            <a:spLocks noChangeArrowheads="1"/>
          </p:cNvSpPr>
          <p:nvPr/>
        </p:nvSpPr>
        <p:spPr bwMode="auto">
          <a:xfrm>
            <a:off x="1258888" y="2332038"/>
            <a:ext cx="16113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000">
                <a:solidFill>
                  <a:schemeClr val="tx2"/>
                </a:solidFill>
              </a:rPr>
              <a:t>Fibrosis,</a:t>
            </a:r>
          </a:p>
          <a:p>
            <a:pPr>
              <a:defRPr/>
            </a:pPr>
            <a:r>
              <a:rPr lang="de-DE" sz="2000">
                <a:solidFill>
                  <a:schemeClr val="tx2"/>
                </a:solidFill>
              </a:rPr>
              <a:t>Calcium, </a:t>
            </a:r>
          </a:p>
          <a:p>
            <a:pPr>
              <a:defRPr/>
            </a:pPr>
            <a:r>
              <a:rPr lang="de-DE" sz="2000">
                <a:solidFill>
                  <a:schemeClr val="tx2"/>
                </a:solidFill>
              </a:rPr>
              <a:t>Redundancy</a:t>
            </a:r>
          </a:p>
        </p:txBody>
      </p:sp>
      <p:pic>
        <p:nvPicPr>
          <p:cNvPr id="39943" name="Picture 16" descr="Schafer7B CutThickMarginFP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9" t="33450" r="33109" b="39745"/>
          <a:stretch>
            <a:fillRect/>
          </a:stretch>
        </p:blipFill>
        <p:spPr bwMode="auto">
          <a:xfrm>
            <a:off x="971550" y="3875088"/>
            <a:ext cx="2270125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9363" name="TriangRes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38" y="3135313"/>
            <a:ext cx="3455987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945" name="Group 20"/>
          <p:cNvGrpSpPr>
            <a:grpSpLocks/>
          </p:cNvGrpSpPr>
          <p:nvPr/>
        </p:nvGrpSpPr>
        <p:grpSpPr bwMode="auto">
          <a:xfrm>
            <a:off x="8343900" y="5521325"/>
            <a:ext cx="800100" cy="1336675"/>
            <a:chOff x="2147" y="576"/>
            <a:chExt cx="845" cy="1194"/>
          </a:xfrm>
        </p:grpSpPr>
        <p:pic>
          <p:nvPicPr>
            <p:cNvPr id="569365" name="Picture 21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160" y="576"/>
              <a:ext cx="832" cy="53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</p:spPr>
        </p:pic>
        <p:grpSp>
          <p:nvGrpSpPr>
            <p:cNvPr id="39947" name="Group 22"/>
            <p:cNvGrpSpPr>
              <a:grpSpLocks/>
            </p:cNvGrpSpPr>
            <p:nvPr/>
          </p:nvGrpSpPr>
          <p:grpSpPr bwMode="auto">
            <a:xfrm>
              <a:off x="2147" y="1186"/>
              <a:ext cx="623" cy="584"/>
              <a:chOff x="-106" y="-17"/>
              <a:chExt cx="623" cy="583"/>
            </a:xfrm>
          </p:grpSpPr>
          <p:sp>
            <p:nvSpPr>
              <p:cNvPr id="39948" name="Rectangle 23"/>
              <p:cNvSpPr>
                <a:spLocks/>
              </p:cNvSpPr>
              <p:nvPr/>
            </p:nvSpPr>
            <p:spPr bwMode="auto">
              <a:xfrm>
                <a:off x="-106" y="21"/>
                <a:ext cx="623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ctr"/>
                <a:r>
                  <a:rPr lang="en-US" sz="2200">
                    <a:latin typeface="Chalkboard Bold" pitchFamily="-16" charset="0"/>
                    <a:ea typeface="ＭＳ Ｐゴシック" pitchFamily="-16" charset="-128"/>
                    <a:sym typeface="Chalkboard Bold" pitchFamily="-16" charset="0"/>
                  </a:rPr>
                  <a:t>THG</a:t>
                </a:r>
              </a:p>
            </p:txBody>
          </p:sp>
          <p:pic>
            <p:nvPicPr>
              <p:cNvPr id="569368" name="Picture 24"/>
              <p:cNvPicPr>
                <a:picLocks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149372">
                <a:off x="135" y="-17"/>
                <a:ext cx="329" cy="58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58" fill="hold"/>
                                        <p:tgtEl>
                                          <p:spTgt spid="5693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6936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69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693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936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201BE-3B32-43FE-94A1-C6E561F55AD3}" type="datetime1">
              <a:rPr lang="de-DE"/>
              <a:pPr/>
              <a:t>17.09.2015</a:t>
            </a:fld>
            <a:endParaRPr lang="de-DE"/>
          </a:p>
        </p:txBody>
      </p:sp>
      <p:sp>
        <p:nvSpPr>
          <p:cNvPr id="12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3DD2-11E1-49C1-8576-1BC80C5E681B}" type="slidenum">
              <a:rPr lang="de-DE"/>
              <a:pPr/>
              <a:t>29</a:t>
            </a:fld>
            <a:endParaRPr lang="de-DE"/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898525" y="1041400"/>
            <a:ext cx="5695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sz="3600">
                <a:solidFill>
                  <a:schemeClr val="tx2"/>
                </a:solidFill>
              </a:rPr>
              <a:t>Reconstructive Techniques</a:t>
            </a: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3168650" y="2043113"/>
            <a:ext cx="3479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28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Cusp  Pathology</a:t>
            </a: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1247775" y="5521325"/>
            <a:ext cx="2286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Stabilisation of</a:t>
            </a:r>
          </a:p>
          <a:p>
            <a:pPr algn="ctr"/>
            <a:r>
              <a:rPr lang="de-DE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cusp (pericardium)</a:t>
            </a:r>
          </a:p>
        </p:txBody>
      </p:sp>
      <p:pic>
        <p:nvPicPr>
          <p:cNvPr id="50182" name="Picture 6" descr="Bild3a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t="25806" r="-1254" b="13736"/>
          <a:stretch>
            <a:fillRect/>
          </a:stretch>
        </p:blipFill>
        <p:spPr bwMode="auto">
          <a:xfrm>
            <a:off x="7158038" y="0"/>
            <a:ext cx="1985962" cy="184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3" name="Picture 7" descr="L564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6" r="9550"/>
          <a:stretch>
            <a:fillRect/>
          </a:stretch>
        </p:blipFill>
        <p:spPr bwMode="auto">
          <a:xfrm>
            <a:off x="979488" y="3251200"/>
            <a:ext cx="2763837" cy="197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4" name="Rectangle 8"/>
          <p:cNvSpPr>
            <a:spLocks noChangeArrowheads="1"/>
          </p:cNvSpPr>
          <p:nvPr/>
        </p:nvSpPr>
        <p:spPr bwMode="auto">
          <a:xfrm>
            <a:off x="1314450" y="2740025"/>
            <a:ext cx="159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Fenestration</a:t>
            </a:r>
          </a:p>
        </p:txBody>
      </p:sp>
      <p:pic>
        <p:nvPicPr>
          <p:cNvPr id="50185" name="Fenestration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2882900"/>
            <a:ext cx="4067175" cy="332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57" fill="hold"/>
                                        <p:tgtEl>
                                          <p:spTgt spid="501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018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0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01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8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53EA9-DB03-4D04-B9FF-7DD6CB69F57E}" type="datetime1">
              <a:rPr lang="de-DE"/>
              <a:pPr/>
              <a:t>17.09.2015</a:t>
            </a:fld>
            <a:endParaRPr lang="de-DE"/>
          </a:p>
        </p:txBody>
      </p:sp>
      <p:sp>
        <p:nvSpPr>
          <p:cNvPr id="10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4EB-3354-4015-8A02-0548593CF0C3}" type="slidenum">
              <a:rPr lang="de-DE"/>
              <a:pPr/>
              <a:t>3</a:t>
            </a:fld>
            <a:endParaRPr lang="de-DE"/>
          </a:p>
        </p:txBody>
      </p:sp>
      <p:grpSp>
        <p:nvGrpSpPr>
          <p:cNvPr id="17410" name="Group 3"/>
          <p:cNvGrpSpPr>
            <a:grpSpLocks/>
          </p:cNvGrpSpPr>
          <p:nvPr/>
        </p:nvGrpSpPr>
        <p:grpSpPr bwMode="auto">
          <a:xfrm>
            <a:off x="8343900" y="5521325"/>
            <a:ext cx="800100" cy="1336675"/>
            <a:chOff x="2147" y="576"/>
            <a:chExt cx="845" cy="1194"/>
          </a:xfrm>
        </p:grpSpPr>
        <p:pic>
          <p:nvPicPr>
            <p:cNvPr id="612356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60" y="576"/>
              <a:ext cx="832" cy="53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</p:spPr>
        </p:pic>
        <p:grpSp>
          <p:nvGrpSpPr>
            <p:cNvPr id="17412" name="Group 5"/>
            <p:cNvGrpSpPr>
              <a:grpSpLocks/>
            </p:cNvGrpSpPr>
            <p:nvPr/>
          </p:nvGrpSpPr>
          <p:grpSpPr bwMode="auto">
            <a:xfrm>
              <a:off x="2147" y="1186"/>
              <a:ext cx="623" cy="584"/>
              <a:chOff x="-106" y="-17"/>
              <a:chExt cx="623" cy="583"/>
            </a:xfrm>
          </p:grpSpPr>
          <p:sp>
            <p:nvSpPr>
              <p:cNvPr id="17413" name="Rectangle 6"/>
              <p:cNvSpPr>
                <a:spLocks/>
              </p:cNvSpPr>
              <p:nvPr/>
            </p:nvSpPr>
            <p:spPr bwMode="auto">
              <a:xfrm>
                <a:off x="-106" y="21"/>
                <a:ext cx="623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ctr"/>
                <a:r>
                  <a:rPr lang="en-US" sz="2200">
                    <a:latin typeface="Chalkboard Bold" pitchFamily="-16" charset="0"/>
                    <a:ea typeface="ＭＳ Ｐゴシック" pitchFamily="-16" charset="-128"/>
                    <a:sym typeface="Chalkboard Bold" pitchFamily="-16" charset="0"/>
                  </a:rPr>
                  <a:t>THG</a:t>
                </a:r>
              </a:p>
            </p:txBody>
          </p:sp>
          <p:pic>
            <p:nvPicPr>
              <p:cNvPr id="612359" name="Picture 7"/>
              <p:cNvPicPr>
                <a:picLocks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rot="149372">
                <a:off x="135" y="-17"/>
                <a:ext cx="329" cy="58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</p:pic>
        </p:grpSp>
      </p:grpSp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955675"/>
            <a:ext cx="7488237" cy="414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727E1-F9F3-4CEA-AB66-E1C33C4FFBD5}" type="datetime1">
              <a:rPr lang="de-DE"/>
              <a:pPr/>
              <a:t>17.09.2015</a:t>
            </a:fld>
            <a:endParaRPr lang="de-DE"/>
          </a:p>
        </p:txBody>
      </p:sp>
      <p:sp>
        <p:nvSpPr>
          <p:cNvPr id="16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22810-8465-43EA-84F3-C31BE50D7FDE}" type="slidenum">
              <a:rPr lang="de-DE"/>
              <a:pPr/>
              <a:t>30</a:t>
            </a:fld>
            <a:endParaRPr lang="de-DE"/>
          </a:p>
        </p:txBody>
      </p:sp>
      <p:pic>
        <p:nvPicPr>
          <p:cNvPr id="52226" name="Picture 3" descr="Gören Ayse 0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3" t="22380" r="21811" b="18031"/>
          <a:stretch>
            <a:fillRect/>
          </a:stretch>
        </p:blipFill>
        <p:spPr bwMode="auto">
          <a:xfrm>
            <a:off x="695325" y="2157660"/>
            <a:ext cx="2338388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8196" name="Text Box 4"/>
          <p:cNvSpPr txBox="1">
            <a:spLocks noChangeArrowheads="1"/>
          </p:cNvSpPr>
          <p:nvPr/>
        </p:nvSpPr>
        <p:spPr bwMode="auto">
          <a:xfrm>
            <a:off x="546100" y="893664"/>
            <a:ext cx="80899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800">
                <a:solidFill>
                  <a:schemeClr val="tx2"/>
                </a:solidFill>
              </a:rPr>
              <a:t>Bicuspidization of the Unicuspid Aortic Valve</a:t>
            </a:r>
          </a:p>
        </p:txBody>
      </p:sp>
      <p:pic>
        <p:nvPicPr>
          <p:cNvPr id="5222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75" t="8339" r="8249" b="31506"/>
          <a:stretch>
            <a:fillRect/>
          </a:stretch>
        </p:blipFill>
        <p:spPr bwMode="auto">
          <a:xfrm>
            <a:off x="3251200" y="1871216"/>
            <a:ext cx="2579688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6" t="4512" r="42491" b="33250"/>
          <a:stretch>
            <a:fillRect/>
          </a:stretch>
        </p:blipFill>
        <p:spPr bwMode="auto">
          <a:xfrm>
            <a:off x="2684463" y="4281488"/>
            <a:ext cx="3119437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8202" name="Text Box 10"/>
          <p:cNvSpPr txBox="1">
            <a:spLocks noChangeArrowheads="1"/>
          </p:cNvSpPr>
          <p:nvPr/>
        </p:nvSpPr>
        <p:spPr bwMode="auto">
          <a:xfrm>
            <a:off x="962025" y="4598988"/>
            <a:ext cx="1474788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unicuspid</a:t>
            </a:r>
          </a:p>
          <a:p>
            <a:endParaRPr lang="de-DE" sz="240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endParaRPr lang="de-DE" sz="240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de-DE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bicuspid</a:t>
            </a:r>
          </a:p>
        </p:txBody>
      </p:sp>
      <p:grpSp>
        <p:nvGrpSpPr>
          <p:cNvPr id="52231" name="Group 12"/>
          <p:cNvGrpSpPr>
            <a:grpSpLocks/>
          </p:cNvGrpSpPr>
          <p:nvPr/>
        </p:nvGrpSpPr>
        <p:grpSpPr bwMode="auto">
          <a:xfrm>
            <a:off x="8343900" y="5521325"/>
            <a:ext cx="800100" cy="1336675"/>
            <a:chOff x="2147" y="576"/>
            <a:chExt cx="845" cy="1194"/>
          </a:xfrm>
        </p:grpSpPr>
        <p:pic>
          <p:nvPicPr>
            <p:cNvPr id="648205" name="Picture 13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160" y="576"/>
              <a:ext cx="832" cy="53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</p:spPr>
        </p:pic>
        <p:grpSp>
          <p:nvGrpSpPr>
            <p:cNvPr id="52233" name="Group 14"/>
            <p:cNvGrpSpPr>
              <a:grpSpLocks/>
            </p:cNvGrpSpPr>
            <p:nvPr/>
          </p:nvGrpSpPr>
          <p:grpSpPr bwMode="auto">
            <a:xfrm>
              <a:off x="2147" y="1186"/>
              <a:ext cx="623" cy="584"/>
              <a:chOff x="-106" y="-17"/>
              <a:chExt cx="623" cy="583"/>
            </a:xfrm>
          </p:grpSpPr>
          <p:sp>
            <p:nvSpPr>
              <p:cNvPr id="52234" name="Rectangle 15"/>
              <p:cNvSpPr>
                <a:spLocks/>
              </p:cNvSpPr>
              <p:nvPr/>
            </p:nvSpPr>
            <p:spPr bwMode="auto">
              <a:xfrm>
                <a:off x="-106" y="21"/>
                <a:ext cx="623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ctr"/>
                <a:r>
                  <a:rPr lang="en-US" sz="2200">
                    <a:latin typeface="Chalkboard Bold" pitchFamily="-16" charset="0"/>
                    <a:ea typeface="ＭＳ Ｐゴシック" pitchFamily="-16" charset="-128"/>
                    <a:sym typeface="Chalkboard Bold" pitchFamily="-16" charset="0"/>
                  </a:rPr>
                  <a:t>THG</a:t>
                </a:r>
              </a:p>
            </p:txBody>
          </p:sp>
          <p:pic>
            <p:nvPicPr>
              <p:cNvPr id="648208" name="Picture 16"/>
              <p:cNvPicPr>
                <a:picLocks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 rot="149372">
                <a:off x="135" y="-17"/>
                <a:ext cx="329" cy="58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</p:pic>
        </p:grpSp>
      </p:grpSp>
      <p:sp>
        <p:nvSpPr>
          <p:cNvPr id="648209" name="Text Box 17"/>
          <p:cNvSpPr txBox="1">
            <a:spLocks noChangeArrowheads="1"/>
          </p:cNvSpPr>
          <p:nvPr/>
        </p:nvSpPr>
        <p:spPr bwMode="auto">
          <a:xfrm>
            <a:off x="4479925" y="6411913"/>
            <a:ext cx="283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/>
              <a:t>Anderson RA, JHVD 2001</a:t>
            </a:r>
          </a:p>
        </p:txBody>
      </p:sp>
      <p:pic>
        <p:nvPicPr>
          <p:cNvPr id="52237" name="Uav pre sax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2" t="18538" r="16667" b="2896"/>
          <a:stretch>
            <a:fillRect/>
          </a:stretch>
        </p:blipFill>
        <p:spPr bwMode="auto">
          <a:xfrm>
            <a:off x="6223000" y="2278063"/>
            <a:ext cx="2590800" cy="245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2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22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3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2237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6113F-E0BC-479B-87B4-2916386B298B}" type="datetime1">
              <a:rPr lang="de-DE"/>
              <a:pPr/>
              <a:t>17.09.2015</a:t>
            </a:fld>
            <a:endParaRPr lang="de-DE"/>
          </a:p>
        </p:txBody>
      </p:sp>
      <p:sp>
        <p:nvSpPr>
          <p:cNvPr id="12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E8395-BB38-4871-AFB7-182DCBEE7285}" type="slidenum">
              <a:rPr lang="de-DE"/>
              <a:pPr/>
              <a:t>31</a:t>
            </a:fld>
            <a:endParaRPr lang="de-DE"/>
          </a:p>
        </p:txBody>
      </p:sp>
      <p:sp>
        <p:nvSpPr>
          <p:cNvPr id="716812" name="Rectangle 12"/>
          <p:cNvSpPr>
            <a:spLocks noChangeArrowheads="1"/>
          </p:cNvSpPr>
          <p:nvPr/>
        </p:nvSpPr>
        <p:spPr bwMode="auto">
          <a:xfrm>
            <a:off x="2722563" y="1836738"/>
            <a:ext cx="35861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2800"/>
              <a:t>Aortic Valve Anatomy</a:t>
            </a:r>
          </a:p>
        </p:txBody>
      </p:sp>
      <p:sp>
        <p:nvSpPr>
          <p:cNvPr id="716826" name="Text Box 26"/>
          <p:cNvSpPr txBox="1">
            <a:spLocks noChangeArrowheads="1"/>
          </p:cNvSpPr>
          <p:nvPr/>
        </p:nvSpPr>
        <p:spPr bwMode="auto">
          <a:xfrm>
            <a:off x="822325" y="2617788"/>
            <a:ext cx="7557518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400"/>
              <a:t>Morphology		Incidence	Mean Age of Failure</a:t>
            </a:r>
          </a:p>
          <a:p>
            <a:pPr>
              <a:defRPr/>
            </a:pPr>
            <a:endParaRPr lang="de-DE" sz="2400"/>
          </a:p>
          <a:p>
            <a:pPr>
              <a:defRPr/>
            </a:pPr>
            <a:r>
              <a:rPr lang="de-DE" sz="2400"/>
              <a:t>Unicuspid 		&lt; 1%			20s</a:t>
            </a:r>
          </a:p>
          <a:p>
            <a:pPr>
              <a:defRPr/>
            </a:pPr>
            <a:endParaRPr lang="de-DE" sz="2400"/>
          </a:p>
          <a:p>
            <a:pPr>
              <a:defRPr/>
            </a:pPr>
            <a:r>
              <a:rPr lang="de-DE" sz="2400">
                <a:solidFill>
                  <a:schemeClr val="tx2"/>
                </a:solidFill>
              </a:rPr>
              <a:t>Bicuspid		2%			60s</a:t>
            </a:r>
          </a:p>
          <a:p>
            <a:pPr>
              <a:defRPr/>
            </a:pPr>
            <a:endParaRPr lang="de-DE" sz="2400">
              <a:solidFill>
                <a:schemeClr val="tx2"/>
              </a:solidFill>
            </a:endParaRPr>
          </a:p>
          <a:p>
            <a:pPr>
              <a:defRPr/>
            </a:pPr>
            <a:r>
              <a:rPr lang="de-DE" sz="2400">
                <a:solidFill>
                  <a:schemeClr val="tx2"/>
                </a:solidFill>
              </a:rPr>
              <a:t>Tricuspid		97 %(?)</a:t>
            </a:r>
            <a:r>
              <a:rPr lang="de-DE" sz="2400"/>
              <a:t>		</a:t>
            </a:r>
            <a:r>
              <a:rPr lang="de-DE" sz="2400">
                <a:solidFill>
                  <a:schemeClr val="tx2"/>
                </a:solidFill>
              </a:rPr>
              <a:t>?</a:t>
            </a:r>
          </a:p>
          <a:p>
            <a:pPr>
              <a:defRPr/>
            </a:pPr>
            <a:endParaRPr lang="de-DE" sz="2400"/>
          </a:p>
          <a:p>
            <a:pPr>
              <a:defRPr/>
            </a:pPr>
            <a:r>
              <a:rPr lang="de-DE" sz="2400"/>
              <a:t>Quadricuspid		&lt; 1 %			40s</a:t>
            </a:r>
          </a:p>
          <a:p>
            <a:pPr>
              <a:defRPr/>
            </a:pPr>
            <a:endParaRPr lang="de-DE" sz="2400"/>
          </a:p>
          <a:p>
            <a:pPr>
              <a:defRPr/>
            </a:pPr>
            <a:r>
              <a:rPr lang="de-DE" sz="2400"/>
              <a:t>			</a:t>
            </a:r>
            <a:r>
              <a:rPr lang="de-DE" sz="2000"/>
              <a:t>Roberts WC, Circulation</a:t>
            </a:r>
            <a:endParaRPr lang="de-DE" sz="2400"/>
          </a:p>
        </p:txBody>
      </p:sp>
      <p:grpSp>
        <p:nvGrpSpPr>
          <p:cNvPr id="54277" name="Group 27"/>
          <p:cNvGrpSpPr>
            <a:grpSpLocks/>
          </p:cNvGrpSpPr>
          <p:nvPr/>
        </p:nvGrpSpPr>
        <p:grpSpPr bwMode="auto">
          <a:xfrm>
            <a:off x="8343900" y="5521325"/>
            <a:ext cx="800100" cy="1336675"/>
            <a:chOff x="2147" y="576"/>
            <a:chExt cx="845" cy="1194"/>
          </a:xfrm>
        </p:grpSpPr>
        <p:pic>
          <p:nvPicPr>
            <p:cNvPr id="716828" name="Picture 2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60" y="576"/>
              <a:ext cx="832" cy="53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</p:spPr>
        </p:pic>
        <p:grpSp>
          <p:nvGrpSpPr>
            <p:cNvPr id="54279" name="Group 29"/>
            <p:cNvGrpSpPr>
              <a:grpSpLocks/>
            </p:cNvGrpSpPr>
            <p:nvPr/>
          </p:nvGrpSpPr>
          <p:grpSpPr bwMode="auto">
            <a:xfrm>
              <a:off x="2147" y="1186"/>
              <a:ext cx="623" cy="584"/>
              <a:chOff x="-106" y="-17"/>
              <a:chExt cx="623" cy="583"/>
            </a:xfrm>
          </p:grpSpPr>
          <p:sp>
            <p:nvSpPr>
              <p:cNvPr id="54280" name="Rectangle 30"/>
              <p:cNvSpPr>
                <a:spLocks/>
              </p:cNvSpPr>
              <p:nvPr/>
            </p:nvSpPr>
            <p:spPr bwMode="auto">
              <a:xfrm>
                <a:off x="-106" y="21"/>
                <a:ext cx="623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ctr"/>
                <a:r>
                  <a:rPr lang="en-US" sz="2200">
                    <a:latin typeface="Chalkboard Bold" pitchFamily="-16" charset="0"/>
                    <a:ea typeface="ＭＳ Ｐゴシック" pitchFamily="-16" charset="-128"/>
                    <a:sym typeface="Chalkboard Bold" pitchFamily="-16" charset="0"/>
                  </a:rPr>
                  <a:t>THG</a:t>
                </a:r>
              </a:p>
            </p:txBody>
          </p:sp>
          <p:pic>
            <p:nvPicPr>
              <p:cNvPr id="716831" name="Picture 31"/>
              <p:cNvPicPr>
                <a:picLocks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rot="149372">
                <a:off x="135" y="-17"/>
                <a:ext cx="329" cy="58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88DC2-6964-46E5-9FBA-3B691857110E}" type="datetime1">
              <a:rPr lang="de-DE"/>
              <a:pPr/>
              <a:t>17.09.2015</a:t>
            </a:fld>
            <a:endParaRPr lang="de-DE"/>
          </a:p>
        </p:txBody>
      </p:sp>
      <p:sp>
        <p:nvSpPr>
          <p:cNvPr id="15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EC89A-1BB3-4A3A-B993-E567EEC4A73C}" type="slidenum">
              <a:rPr lang="de-DE"/>
              <a:pPr/>
              <a:t>32</a:t>
            </a:fld>
            <a:endParaRPr lang="de-DE"/>
          </a:p>
        </p:txBody>
      </p:sp>
      <p:pic>
        <p:nvPicPr>
          <p:cNvPr id="56322" name="Picture 2" descr="Gören Ayse 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3" t="22380" r="21811" b="18031"/>
          <a:stretch>
            <a:fillRect/>
          </a:stretch>
        </p:blipFill>
        <p:spPr bwMode="auto">
          <a:xfrm>
            <a:off x="6281738" y="0"/>
            <a:ext cx="2862262" cy="208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9219" name="Text Box 3"/>
          <p:cNvSpPr txBox="1">
            <a:spLocks noChangeArrowheads="1"/>
          </p:cNvSpPr>
          <p:nvPr/>
        </p:nvSpPr>
        <p:spPr bwMode="auto">
          <a:xfrm>
            <a:off x="1435100" y="249238"/>
            <a:ext cx="37465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2800">
                <a:solidFill>
                  <a:schemeClr val="tx2"/>
                </a:solidFill>
              </a:rPr>
              <a:t>Bicuspidization of the</a:t>
            </a:r>
          </a:p>
          <a:p>
            <a:pPr algn="ctr">
              <a:defRPr/>
            </a:pPr>
            <a:r>
              <a:rPr lang="de-DE" sz="2800">
                <a:solidFill>
                  <a:schemeClr val="tx2"/>
                </a:solidFill>
              </a:rPr>
              <a:t>Unicuspid Aortic Valve</a:t>
            </a:r>
          </a:p>
        </p:txBody>
      </p:sp>
      <p:pic>
        <p:nvPicPr>
          <p:cNvPr id="56324" name="Picture 4" descr="Ab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2350" r="5869"/>
          <a:stretch>
            <a:fillRect/>
          </a:stretch>
        </p:blipFill>
        <p:spPr bwMode="auto">
          <a:xfrm>
            <a:off x="327025" y="1568450"/>
            <a:ext cx="2614613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5" descr="Ab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7" t="4875" r="8052" b="1289"/>
          <a:stretch>
            <a:fillRect/>
          </a:stretch>
        </p:blipFill>
        <p:spPr bwMode="auto">
          <a:xfrm>
            <a:off x="2390775" y="2930525"/>
            <a:ext cx="2487613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6" descr="Ab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0" t="1498" r="8739" b="1218"/>
          <a:stretch>
            <a:fillRect/>
          </a:stretch>
        </p:blipFill>
        <p:spPr bwMode="auto">
          <a:xfrm>
            <a:off x="4675188" y="3675063"/>
            <a:ext cx="276225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327" name="Group 7"/>
          <p:cNvGrpSpPr>
            <a:grpSpLocks/>
          </p:cNvGrpSpPr>
          <p:nvPr/>
        </p:nvGrpSpPr>
        <p:grpSpPr bwMode="auto">
          <a:xfrm>
            <a:off x="8343900" y="5521325"/>
            <a:ext cx="800100" cy="1336675"/>
            <a:chOff x="2147" y="576"/>
            <a:chExt cx="845" cy="1194"/>
          </a:xfrm>
        </p:grpSpPr>
        <p:pic>
          <p:nvPicPr>
            <p:cNvPr id="649224" name="Picture 8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160" y="576"/>
              <a:ext cx="832" cy="53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</p:spPr>
        </p:pic>
        <p:grpSp>
          <p:nvGrpSpPr>
            <p:cNvPr id="56329" name="Group 9"/>
            <p:cNvGrpSpPr>
              <a:grpSpLocks/>
            </p:cNvGrpSpPr>
            <p:nvPr/>
          </p:nvGrpSpPr>
          <p:grpSpPr bwMode="auto">
            <a:xfrm>
              <a:off x="2147" y="1186"/>
              <a:ext cx="623" cy="584"/>
              <a:chOff x="-106" y="-17"/>
              <a:chExt cx="623" cy="583"/>
            </a:xfrm>
          </p:grpSpPr>
          <p:sp>
            <p:nvSpPr>
              <p:cNvPr id="56330" name="Rectangle 10"/>
              <p:cNvSpPr>
                <a:spLocks/>
              </p:cNvSpPr>
              <p:nvPr/>
            </p:nvSpPr>
            <p:spPr bwMode="auto">
              <a:xfrm>
                <a:off x="-106" y="21"/>
                <a:ext cx="623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ctr"/>
                <a:r>
                  <a:rPr lang="en-US" sz="2200">
                    <a:latin typeface="Chalkboard Bold" pitchFamily="-16" charset="0"/>
                    <a:ea typeface="ＭＳ Ｐゴシック" pitchFamily="-16" charset="-128"/>
                    <a:sym typeface="Chalkboard Bold" pitchFamily="-16" charset="0"/>
                  </a:rPr>
                  <a:t>THG</a:t>
                </a:r>
              </a:p>
            </p:txBody>
          </p:sp>
          <p:pic>
            <p:nvPicPr>
              <p:cNvPr id="649227" name="Picture 11"/>
              <p:cNvPicPr>
                <a:picLocks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 rot="149372">
                <a:off x="135" y="-17"/>
                <a:ext cx="329" cy="58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</p:pic>
        </p:grpSp>
      </p:grpSp>
      <p:sp>
        <p:nvSpPr>
          <p:cNvPr id="649228" name="Text Box 12"/>
          <p:cNvSpPr txBox="1">
            <a:spLocks noChangeArrowheads="1"/>
          </p:cNvSpPr>
          <p:nvPr/>
        </p:nvSpPr>
        <p:spPr bwMode="auto">
          <a:xfrm>
            <a:off x="4899025" y="6310313"/>
            <a:ext cx="2571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/>
              <a:t>Schäfers HJ, ATS 2008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CE7CF-2943-42AE-A873-1152691F5C30}" type="datetime1">
              <a:rPr lang="de-DE"/>
              <a:pPr/>
              <a:t>17.09.2015</a:t>
            </a:fld>
            <a:endParaRPr lang="de-DE"/>
          </a:p>
        </p:txBody>
      </p:sp>
      <p:sp>
        <p:nvSpPr>
          <p:cNvPr id="15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A962-2B27-4C7C-83DD-264DD1AF9ADA}" type="slidenum">
              <a:rPr lang="de-DE"/>
              <a:pPr/>
              <a:t>33</a:t>
            </a:fld>
            <a:endParaRPr lang="de-DE"/>
          </a:p>
        </p:txBody>
      </p:sp>
      <p:pic>
        <p:nvPicPr>
          <p:cNvPr id="58370" name="Picture 2" descr="Gören Ayse 0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3" t="22380" r="21811" b="18031"/>
          <a:stretch>
            <a:fillRect/>
          </a:stretch>
        </p:blipFill>
        <p:spPr bwMode="auto">
          <a:xfrm>
            <a:off x="6510338" y="0"/>
            <a:ext cx="2633662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9219" name="Text Box 3"/>
          <p:cNvSpPr txBox="1">
            <a:spLocks noChangeArrowheads="1"/>
          </p:cNvSpPr>
          <p:nvPr/>
        </p:nvSpPr>
        <p:spPr bwMode="auto">
          <a:xfrm>
            <a:off x="1287463" y="682650"/>
            <a:ext cx="40417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sz="2800" dirty="0">
                <a:solidFill>
                  <a:schemeClr val="tx2"/>
                </a:solidFill>
              </a:rPr>
              <a:t>Bicuspidization </a:t>
            </a:r>
            <a:r>
              <a:rPr lang="de-DE" sz="2800" dirty="0" err="1">
                <a:solidFill>
                  <a:schemeClr val="tx2"/>
                </a:solidFill>
              </a:rPr>
              <a:t>of</a:t>
            </a:r>
            <a:r>
              <a:rPr lang="de-DE" sz="2800" dirty="0">
                <a:solidFill>
                  <a:schemeClr val="tx2"/>
                </a:solidFill>
              </a:rPr>
              <a:t> </a:t>
            </a:r>
            <a:r>
              <a:rPr lang="de-DE" sz="2800" dirty="0" err="1">
                <a:solidFill>
                  <a:schemeClr val="tx2"/>
                </a:solidFill>
              </a:rPr>
              <a:t>the</a:t>
            </a:r>
            <a:endParaRPr lang="de-DE" sz="2800" dirty="0">
              <a:solidFill>
                <a:schemeClr val="tx2"/>
              </a:solidFill>
            </a:endParaRPr>
          </a:p>
          <a:p>
            <a:pPr algn="ctr"/>
            <a:r>
              <a:rPr lang="de-DE" sz="2800" dirty="0">
                <a:solidFill>
                  <a:schemeClr val="tx2"/>
                </a:solidFill>
              </a:rPr>
              <a:t>Unicuspid </a:t>
            </a:r>
            <a:r>
              <a:rPr lang="de-DE" sz="2800" dirty="0" err="1">
                <a:solidFill>
                  <a:schemeClr val="tx2"/>
                </a:solidFill>
              </a:rPr>
              <a:t>Aortic</a:t>
            </a:r>
            <a:r>
              <a:rPr lang="de-DE" sz="2800" dirty="0">
                <a:solidFill>
                  <a:schemeClr val="tx2"/>
                </a:solidFill>
              </a:rPr>
              <a:t> </a:t>
            </a:r>
            <a:r>
              <a:rPr lang="de-DE" sz="2800" dirty="0" err="1">
                <a:solidFill>
                  <a:schemeClr val="tx2"/>
                </a:solidFill>
              </a:rPr>
              <a:t>Valve</a:t>
            </a:r>
            <a:r>
              <a:rPr lang="de-DE" sz="2800" dirty="0">
                <a:solidFill>
                  <a:schemeClr val="tx2"/>
                </a:solidFill>
              </a:rPr>
              <a:t> II</a:t>
            </a:r>
          </a:p>
        </p:txBody>
      </p:sp>
      <p:grpSp>
        <p:nvGrpSpPr>
          <p:cNvPr id="58372" name="Group 7"/>
          <p:cNvGrpSpPr>
            <a:grpSpLocks/>
          </p:cNvGrpSpPr>
          <p:nvPr/>
        </p:nvGrpSpPr>
        <p:grpSpPr bwMode="auto">
          <a:xfrm>
            <a:off x="8343900" y="5521325"/>
            <a:ext cx="800100" cy="1336675"/>
            <a:chOff x="2147" y="576"/>
            <a:chExt cx="845" cy="1194"/>
          </a:xfrm>
        </p:grpSpPr>
        <p:pic>
          <p:nvPicPr>
            <p:cNvPr id="649224" name="Picture 8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160" y="576"/>
              <a:ext cx="832" cy="53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</p:spPr>
        </p:pic>
        <p:grpSp>
          <p:nvGrpSpPr>
            <p:cNvPr id="58374" name="Group 9"/>
            <p:cNvGrpSpPr>
              <a:grpSpLocks/>
            </p:cNvGrpSpPr>
            <p:nvPr/>
          </p:nvGrpSpPr>
          <p:grpSpPr bwMode="auto">
            <a:xfrm>
              <a:off x="2147" y="1186"/>
              <a:ext cx="623" cy="584"/>
              <a:chOff x="-106" y="-17"/>
              <a:chExt cx="623" cy="583"/>
            </a:xfrm>
          </p:grpSpPr>
          <p:sp>
            <p:nvSpPr>
              <p:cNvPr id="58375" name="Rectangle 10"/>
              <p:cNvSpPr>
                <a:spLocks/>
              </p:cNvSpPr>
              <p:nvPr/>
            </p:nvSpPr>
            <p:spPr bwMode="auto">
              <a:xfrm>
                <a:off x="-106" y="21"/>
                <a:ext cx="623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ctr"/>
                <a:r>
                  <a:rPr lang="en-US" sz="2200">
                    <a:latin typeface="Chalkboard Bold" pitchFamily="-16" charset="0"/>
                    <a:ea typeface="ＭＳ Ｐゴシック" pitchFamily="-16" charset="-128"/>
                    <a:sym typeface="Chalkboard Bold" pitchFamily="-16" charset="0"/>
                  </a:rPr>
                  <a:t>THG</a:t>
                </a:r>
              </a:p>
            </p:txBody>
          </p:sp>
          <p:pic>
            <p:nvPicPr>
              <p:cNvPr id="649227" name="Picture 11"/>
              <p:cNvPicPr>
                <a:picLocks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149372">
                <a:off x="135" y="-17"/>
                <a:ext cx="329" cy="58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</p:pic>
        </p:grpSp>
      </p:grpSp>
      <p:pic>
        <p:nvPicPr>
          <p:cNvPr id="58377" name="Picture 9" descr="uav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1768475"/>
            <a:ext cx="2157413" cy="201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8" name="Picture 10" descr="uav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2830513"/>
            <a:ext cx="2279650" cy="212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9" name="Picture 11" descr="uav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888" y="4144963"/>
            <a:ext cx="2282825" cy="212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80" name="uav post sax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9" t="26851" r="17424" b="9723"/>
          <a:stretch>
            <a:fillRect/>
          </a:stretch>
        </p:blipFill>
        <p:spPr bwMode="auto">
          <a:xfrm>
            <a:off x="6642100" y="2349500"/>
            <a:ext cx="2133600" cy="204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3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83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8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8380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D840-80C4-41E4-912E-7FBA1D54D8FD}" type="datetime1">
              <a:rPr lang="de-DE"/>
              <a:pPr/>
              <a:t>17.09.2015</a:t>
            </a:fld>
            <a:endParaRPr lang="de-DE"/>
          </a:p>
        </p:txBody>
      </p:sp>
      <p:sp>
        <p:nvSpPr>
          <p:cNvPr id="13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84EF1-5844-4A27-AA27-5E861118896F}" type="slidenum">
              <a:rPr lang="de-DE"/>
              <a:pPr/>
              <a:t>34</a:t>
            </a:fld>
            <a:endParaRPr lang="de-DE"/>
          </a:p>
        </p:txBody>
      </p:sp>
      <p:sp>
        <p:nvSpPr>
          <p:cNvPr id="751618" name="Text Box 2"/>
          <p:cNvSpPr txBox="1">
            <a:spLocks noChangeArrowheads="1"/>
          </p:cNvSpPr>
          <p:nvPr/>
        </p:nvSpPr>
        <p:spPr bwMode="auto">
          <a:xfrm>
            <a:off x="1012825" y="1054100"/>
            <a:ext cx="5695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3600">
                <a:solidFill>
                  <a:schemeClr val="tx2"/>
                </a:solidFill>
              </a:rPr>
              <a:t>Reconstructive Techniques</a:t>
            </a:r>
          </a:p>
        </p:txBody>
      </p:sp>
      <p:sp>
        <p:nvSpPr>
          <p:cNvPr id="751619" name="Text Box 3"/>
          <p:cNvSpPr txBox="1">
            <a:spLocks noChangeArrowheads="1"/>
          </p:cNvSpPr>
          <p:nvPr/>
        </p:nvSpPr>
        <p:spPr bwMode="auto">
          <a:xfrm>
            <a:off x="2779713" y="2074863"/>
            <a:ext cx="34686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800"/>
              <a:t>Cusp Pathology</a:t>
            </a:r>
          </a:p>
        </p:txBody>
      </p:sp>
      <p:sp>
        <p:nvSpPr>
          <p:cNvPr id="751620" name="Text Box 4"/>
          <p:cNvSpPr txBox="1">
            <a:spLocks noChangeArrowheads="1"/>
          </p:cNvSpPr>
          <p:nvPr/>
        </p:nvSpPr>
        <p:spPr bwMode="auto">
          <a:xfrm>
            <a:off x="1389063" y="5894388"/>
            <a:ext cx="17510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2000"/>
              <a:t>Conversion of</a:t>
            </a:r>
          </a:p>
          <a:p>
            <a:pPr algn="ctr">
              <a:defRPr/>
            </a:pPr>
            <a:r>
              <a:rPr lang="de-DE" sz="2000"/>
              <a:t>configuration</a:t>
            </a:r>
          </a:p>
        </p:txBody>
      </p:sp>
      <p:pic>
        <p:nvPicPr>
          <p:cNvPr id="60421" name="Picture 5" descr="Bild3a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t="25806" r="-1254" b="13736"/>
          <a:stretch>
            <a:fillRect/>
          </a:stretch>
        </p:blipFill>
        <p:spPr bwMode="auto">
          <a:xfrm>
            <a:off x="7472363" y="0"/>
            <a:ext cx="1671637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1622" name="Text Box 6"/>
          <p:cNvSpPr txBox="1">
            <a:spLocks noChangeArrowheads="1"/>
          </p:cNvSpPr>
          <p:nvPr/>
        </p:nvSpPr>
        <p:spPr bwMode="auto">
          <a:xfrm>
            <a:off x="1395413" y="2852738"/>
            <a:ext cx="1243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000">
                <a:solidFill>
                  <a:schemeClr val="tx2"/>
                </a:solidFill>
              </a:rPr>
              <a:t>Anomaly </a:t>
            </a:r>
            <a:endParaRPr lang="en-US" sz="2000">
              <a:cs typeface="Arial" charset="0"/>
            </a:endParaRPr>
          </a:p>
        </p:txBody>
      </p:sp>
      <p:pic>
        <p:nvPicPr>
          <p:cNvPr id="60423" name="Picture 7" descr="P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5" t="17981" r="23373" b="18172"/>
          <a:stretch>
            <a:fillRect/>
          </a:stretch>
        </p:blipFill>
        <p:spPr bwMode="auto">
          <a:xfrm>
            <a:off x="917575" y="3678238"/>
            <a:ext cx="24288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1624" name="Quadricuspidkurz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3074988"/>
            <a:ext cx="3635375" cy="297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1626" name="Text Box 10"/>
          <p:cNvSpPr txBox="1">
            <a:spLocks noChangeArrowheads="1"/>
          </p:cNvSpPr>
          <p:nvPr/>
        </p:nvSpPr>
        <p:spPr bwMode="auto">
          <a:xfrm>
            <a:off x="4467225" y="6234113"/>
            <a:ext cx="399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/>
              <a:t>Schmidt et al., Ann Thorac Surg 2007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09" fill="hold"/>
                                        <p:tgtEl>
                                          <p:spTgt spid="7516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516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516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516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162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1"/>
          <p:cNvSpPr>
            <a:spLocks noGrp="1"/>
          </p:cNvSpPr>
          <p:nvPr>
            <p:ph type="dt" sz="half" idx="10"/>
          </p:nvPr>
        </p:nvSpPr>
        <p:spPr>
          <a:xfrm>
            <a:off x="1223963" y="5895429"/>
            <a:ext cx="900112" cy="269875"/>
          </a:xfrm>
        </p:spPr>
        <p:txBody>
          <a:bodyPr/>
          <a:lstStyle/>
          <a:p>
            <a:fld id="{22D6113F-E0BC-479B-87B4-2916386B298B}" type="datetime1">
              <a:rPr lang="de-DE"/>
              <a:pPr/>
              <a:t>17.09.2015</a:t>
            </a:fld>
            <a:endParaRPr lang="de-DE"/>
          </a:p>
        </p:txBody>
      </p:sp>
      <p:sp>
        <p:nvSpPr>
          <p:cNvPr id="12" name="Foliennummernplatzhalter 3"/>
          <p:cNvSpPr>
            <a:spLocks noGrp="1"/>
          </p:cNvSpPr>
          <p:nvPr>
            <p:ph type="sldNum" sz="quarter" idx="12"/>
          </p:nvPr>
        </p:nvSpPr>
        <p:spPr>
          <a:xfrm flipH="1">
            <a:off x="792163" y="5895429"/>
            <a:ext cx="360362" cy="269875"/>
          </a:xfrm>
        </p:spPr>
        <p:txBody>
          <a:bodyPr/>
          <a:lstStyle/>
          <a:p>
            <a:fld id="{1E9E8395-BB38-4871-AFB7-182DCBEE7285}" type="slidenum">
              <a:rPr lang="de-DE"/>
              <a:pPr/>
              <a:t>35</a:t>
            </a:fld>
            <a:endParaRPr lang="de-DE"/>
          </a:p>
        </p:txBody>
      </p:sp>
      <p:sp>
        <p:nvSpPr>
          <p:cNvPr id="716812" name="Rectangle 12"/>
          <p:cNvSpPr>
            <a:spLocks noChangeArrowheads="1"/>
          </p:cNvSpPr>
          <p:nvPr/>
        </p:nvSpPr>
        <p:spPr bwMode="auto">
          <a:xfrm>
            <a:off x="3249917" y="1144042"/>
            <a:ext cx="25314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3200" dirty="0" smtClean="0"/>
              <a:t>Annuloplasty</a:t>
            </a:r>
            <a:endParaRPr lang="de-DE" sz="3200" dirty="0"/>
          </a:p>
        </p:txBody>
      </p:sp>
      <p:sp>
        <p:nvSpPr>
          <p:cNvPr id="716826" name="Text Box 26"/>
          <p:cNvSpPr txBox="1">
            <a:spLocks noChangeArrowheads="1"/>
          </p:cNvSpPr>
          <p:nvPr/>
        </p:nvSpPr>
        <p:spPr bwMode="auto">
          <a:xfrm>
            <a:off x="822325" y="1925092"/>
            <a:ext cx="5537093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800" dirty="0" err="1" smtClean="0"/>
              <a:t>If</a:t>
            </a:r>
            <a:r>
              <a:rPr lang="de-DE" sz="2800" dirty="0" smtClean="0"/>
              <a:t> </a:t>
            </a:r>
          </a:p>
          <a:p>
            <a:pPr>
              <a:defRPr/>
            </a:pPr>
            <a:r>
              <a:rPr lang="de-DE" sz="2800" dirty="0"/>
              <a:t>	</a:t>
            </a:r>
            <a:r>
              <a:rPr lang="de-DE" sz="2800" dirty="0" smtClean="0"/>
              <a:t>Basal </a:t>
            </a:r>
            <a:r>
              <a:rPr lang="de-DE" sz="2800" dirty="0" err="1" smtClean="0"/>
              <a:t>diameter</a:t>
            </a:r>
            <a:r>
              <a:rPr lang="de-DE" sz="2800" dirty="0" smtClean="0"/>
              <a:t> &gt; 26-27 mm</a:t>
            </a:r>
          </a:p>
          <a:p>
            <a:pPr>
              <a:defRPr/>
            </a:pPr>
            <a:endParaRPr lang="de-DE" sz="2800" dirty="0"/>
          </a:p>
          <a:p>
            <a:pPr>
              <a:defRPr/>
            </a:pPr>
            <a:r>
              <a:rPr lang="de-DE" sz="2800" dirty="0" err="1" smtClean="0"/>
              <a:t>Annular</a:t>
            </a:r>
            <a:r>
              <a:rPr lang="de-DE" sz="2800" dirty="0" smtClean="0"/>
              <a:t> </a:t>
            </a:r>
            <a:r>
              <a:rPr lang="de-DE" sz="2800" dirty="0" err="1" smtClean="0"/>
              <a:t>reduction</a:t>
            </a:r>
            <a:endParaRPr lang="de-DE" sz="2800" dirty="0" smtClean="0"/>
          </a:p>
          <a:p>
            <a:pPr>
              <a:defRPr/>
            </a:pPr>
            <a:endParaRPr lang="de-DE" sz="2800" dirty="0"/>
          </a:p>
          <a:p>
            <a:pPr>
              <a:defRPr/>
            </a:pPr>
            <a:r>
              <a:rPr lang="de-DE" sz="2800" dirty="0"/>
              <a:t>► </a:t>
            </a:r>
            <a:r>
              <a:rPr lang="de-DE" sz="2800" dirty="0" smtClean="0"/>
              <a:t>25 mm </a:t>
            </a:r>
            <a:r>
              <a:rPr lang="de-DE" sz="2800" dirty="0" err="1" smtClean="0"/>
              <a:t>for</a:t>
            </a:r>
            <a:r>
              <a:rPr lang="de-DE" sz="2800" dirty="0" smtClean="0"/>
              <a:t> BSA &gt; 2 m²</a:t>
            </a:r>
          </a:p>
          <a:p>
            <a:pPr>
              <a:defRPr/>
            </a:pPr>
            <a:r>
              <a:rPr lang="de-DE" sz="2800" dirty="0"/>
              <a:t>► </a:t>
            </a:r>
            <a:r>
              <a:rPr lang="de-DE" sz="2800" dirty="0" smtClean="0"/>
              <a:t>23 mm </a:t>
            </a:r>
            <a:r>
              <a:rPr lang="de-DE" sz="2800" dirty="0" err="1" smtClean="0"/>
              <a:t>for</a:t>
            </a:r>
            <a:r>
              <a:rPr lang="de-DE" sz="2800" dirty="0" smtClean="0"/>
              <a:t> BSA &lt; 2 m²</a:t>
            </a:r>
          </a:p>
          <a:p>
            <a:pPr>
              <a:defRPr/>
            </a:pPr>
            <a:endParaRPr lang="de-DE" sz="2800" dirty="0"/>
          </a:p>
          <a:p>
            <a:pPr>
              <a:defRPr/>
            </a:pPr>
            <a:r>
              <a:rPr lang="de-DE" sz="2800" dirty="0" err="1" smtClean="0"/>
              <a:t>Reduce</a:t>
            </a:r>
            <a:r>
              <a:rPr lang="de-DE" sz="2800" dirty="0" smtClean="0"/>
              <a:t> </a:t>
            </a:r>
            <a:r>
              <a:rPr lang="de-DE" sz="2800" dirty="0" err="1" smtClean="0"/>
              <a:t>by</a:t>
            </a:r>
            <a:r>
              <a:rPr lang="de-DE" sz="2800" dirty="0" smtClean="0"/>
              <a:t> 2 mm </a:t>
            </a:r>
            <a:r>
              <a:rPr lang="de-DE" sz="2800" dirty="0" err="1" smtClean="0"/>
              <a:t>for</a:t>
            </a:r>
            <a:endParaRPr lang="de-DE" sz="2800" dirty="0" smtClean="0"/>
          </a:p>
          <a:p>
            <a:pPr>
              <a:defRPr/>
            </a:pPr>
            <a:r>
              <a:rPr lang="de-DE" sz="2800" dirty="0" err="1" smtClean="0"/>
              <a:t>gH</a:t>
            </a:r>
            <a:r>
              <a:rPr lang="de-DE" sz="2800" dirty="0" smtClean="0"/>
              <a:t> &lt; 19 (TAV) / 22 (BAV) mm</a:t>
            </a:r>
            <a:endParaRPr lang="de-DE" sz="2800" dirty="0"/>
          </a:p>
        </p:txBody>
      </p:sp>
      <p:grpSp>
        <p:nvGrpSpPr>
          <p:cNvPr id="54277" name="Group 27"/>
          <p:cNvGrpSpPr>
            <a:grpSpLocks/>
          </p:cNvGrpSpPr>
          <p:nvPr/>
        </p:nvGrpSpPr>
        <p:grpSpPr bwMode="auto">
          <a:xfrm>
            <a:off x="8343900" y="5521325"/>
            <a:ext cx="800100" cy="1336675"/>
            <a:chOff x="2147" y="576"/>
            <a:chExt cx="845" cy="1194"/>
          </a:xfrm>
        </p:grpSpPr>
        <p:pic>
          <p:nvPicPr>
            <p:cNvPr id="716828" name="Picture 2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60" y="576"/>
              <a:ext cx="832" cy="53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</p:spPr>
        </p:pic>
        <p:grpSp>
          <p:nvGrpSpPr>
            <p:cNvPr id="54279" name="Group 29"/>
            <p:cNvGrpSpPr>
              <a:grpSpLocks/>
            </p:cNvGrpSpPr>
            <p:nvPr/>
          </p:nvGrpSpPr>
          <p:grpSpPr bwMode="auto">
            <a:xfrm>
              <a:off x="2147" y="1186"/>
              <a:ext cx="623" cy="584"/>
              <a:chOff x="-106" y="-17"/>
              <a:chExt cx="623" cy="583"/>
            </a:xfrm>
          </p:grpSpPr>
          <p:sp>
            <p:nvSpPr>
              <p:cNvPr id="54280" name="Rectangle 30"/>
              <p:cNvSpPr>
                <a:spLocks/>
              </p:cNvSpPr>
              <p:nvPr/>
            </p:nvSpPr>
            <p:spPr bwMode="auto">
              <a:xfrm>
                <a:off x="-106" y="21"/>
                <a:ext cx="623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ctr"/>
                <a:r>
                  <a:rPr lang="en-US" sz="2200">
                    <a:latin typeface="Chalkboard Bold" pitchFamily="-16" charset="0"/>
                    <a:ea typeface="ＭＳ Ｐゴシック" pitchFamily="-16" charset="-128"/>
                    <a:sym typeface="Chalkboard Bold" pitchFamily="-16" charset="0"/>
                  </a:rPr>
                  <a:t>THG</a:t>
                </a:r>
              </a:p>
            </p:txBody>
          </p:sp>
          <p:pic>
            <p:nvPicPr>
              <p:cNvPr id="716831" name="Picture 31"/>
              <p:cNvPicPr>
                <a:picLocks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rot="149372">
                <a:off x="135" y="-17"/>
                <a:ext cx="329" cy="58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</p:pic>
        </p:grpSp>
      </p:grpSp>
      <p:pic>
        <p:nvPicPr>
          <p:cNvPr id="11" name="Picture 45" descr="AnnularStitchOutside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722" y="2901038"/>
            <a:ext cx="3204508" cy="261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747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62" name="Text Box 2"/>
          <p:cNvSpPr txBox="1">
            <a:spLocks noChangeArrowheads="1"/>
          </p:cNvSpPr>
          <p:nvPr/>
        </p:nvSpPr>
        <p:spPr bwMode="auto">
          <a:xfrm>
            <a:off x="1042393" y="863600"/>
            <a:ext cx="569078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3600" dirty="0" err="1" smtClean="0">
                <a:solidFill>
                  <a:schemeClr val="tx2"/>
                </a:solidFill>
              </a:rPr>
              <a:t>Repair</a:t>
            </a:r>
            <a:r>
              <a:rPr lang="de-DE" sz="3600" dirty="0" smtClean="0">
                <a:solidFill>
                  <a:schemeClr val="tx2"/>
                </a:solidFill>
              </a:rPr>
              <a:t> </a:t>
            </a:r>
            <a:r>
              <a:rPr lang="de-DE" sz="3600" dirty="0">
                <a:solidFill>
                  <a:schemeClr val="tx2"/>
                </a:solidFill>
              </a:rPr>
              <a:t>– Technical Options</a:t>
            </a:r>
          </a:p>
        </p:txBody>
      </p:sp>
      <p:pic>
        <p:nvPicPr>
          <p:cNvPr id="39939" name="Picture 3" descr="Bild4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8" b="11879"/>
          <a:stretch>
            <a:fillRect/>
          </a:stretch>
        </p:blipFill>
        <p:spPr bwMode="auto">
          <a:xfrm>
            <a:off x="7437438" y="0"/>
            <a:ext cx="1706562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8" name="Text Box 28"/>
          <p:cNvSpPr txBox="1">
            <a:spLocks noChangeArrowheads="1"/>
          </p:cNvSpPr>
          <p:nvPr/>
        </p:nvSpPr>
        <p:spPr bwMode="auto">
          <a:xfrm>
            <a:off x="77788" y="3514725"/>
            <a:ext cx="1425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sz="16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(Cabrol 1966)</a:t>
            </a:r>
            <a:endParaRPr lang="de-DE" sz="160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39941" name="Group 5"/>
          <p:cNvGrpSpPr>
            <a:grpSpLocks/>
          </p:cNvGrpSpPr>
          <p:nvPr/>
        </p:nvGrpSpPr>
        <p:grpSpPr bwMode="auto">
          <a:xfrm>
            <a:off x="409575" y="2863850"/>
            <a:ext cx="615950" cy="661988"/>
            <a:chOff x="370" y="2468"/>
            <a:chExt cx="796" cy="785"/>
          </a:xfrm>
        </p:grpSpPr>
        <p:pic>
          <p:nvPicPr>
            <p:cNvPr id="39952" name="Picture 30" descr="L595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32" r="1320" b="14203"/>
            <a:stretch>
              <a:fillRect/>
            </a:stretch>
          </p:blipFill>
          <p:spPr bwMode="auto">
            <a:xfrm>
              <a:off x="370" y="2468"/>
              <a:ext cx="796" cy="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7794" name="Line 34"/>
            <p:cNvSpPr>
              <a:spLocks noChangeShapeType="1"/>
            </p:cNvSpPr>
            <p:nvPr/>
          </p:nvSpPr>
          <p:spPr bwMode="auto">
            <a:xfrm>
              <a:off x="466" y="3038"/>
              <a:ext cx="103" cy="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757795" name="Line 35"/>
            <p:cNvSpPr>
              <a:spLocks noChangeShapeType="1"/>
            </p:cNvSpPr>
            <p:nvPr/>
          </p:nvSpPr>
          <p:spPr bwMode="auto">
            <a:xfrm flipH="1">
              <a:off x="1041" y="3046"/>
              <a:ext cx="96" cy="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</p:grpSp>
      <p:sp>
        <p:nvSpPr>
          <p:cNvPr id="757796" name="Rectangle 36"/>
          <p:cNvSpPr>
            <a:spLocks noChangeArrowheads="1"/>
          </p:cNvSpPr>
          <p:nvPr/>
        </p:nvSpPr>
        <p:spPr bwMode="auto">
          <a:xfrm>
            <a:off x="-152400" y="2295525"/>
            <a:ext cx="19685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1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Subcommissural</a:t>
            </a:r>
          </a:p>
          <a:p>
            <a:pPr algn="ctr">
              <a:defRPr/>
            </a:pPr>
            <a:r>
              <a:rPr lang="de-DE" sz="1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Plication</a:t>
            </a:r>
          </a:p>
        </p:txBody>
      </p:sp>
      <p:grpSp>
        <p:nvGrpSpPr>
          <p:cNvPr id="39943" name="Group 37"/>
          <p:cNvGrpSpPr>
            <a:grpSpLocks/>
          </p:cNvGrpSpPr>
          <p:nvPr/>
        </p:nvGrpSpPr>
        <p:grpSpPr bwMode="auto">
          <a:xfrm>
            <a:off x="8343900" y="5521325"/>
            <a:ext cx="800100" cy="1336675"/>
            <a:chOff x="2147" y="576"/>
            <a:chExt cx="845" cy="1194"/>
          </a:xfrm>
        </p:grpSpPr>
        <p:pic>
          <p:nvPicPr>
            <p:cNvPr id="39948" name="Picture 3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576"/>
              <a:ext cx="832" cy="530"/>
            </a:xfrm>
            <a:prstGeom prst="rect">
              <a:avLst/>
            </a:prstGeom>
            <a:noFill/>
            <a:ln>
              <a:noFill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9949" name="Group 39"/>
            <p:cNvGrpSpPr>
              <a:grpSpLocks/>
            </p:cNvGrpSpPr>
            <p:nvPr/>
          </p:nvGrpSpPr>
          <p:grpSpPr bwMode="auto">
            <a:xfrm>
              <a:off x="2147" y="1186"/>
              <a:ext cx="623" cy="584"/>
              <a:chOff x="-106" y="-17"/>
              <a:chExt cx="623" cy="583"/>
            </a:xfrm>
          </p:grpSpPr>
          <p:sp>
            <p:nvSpPr>
              <p:cNvPr id="39950" name="Rectangle 40"/>
              <p:cNvSpPr>
                <a:spLocks/>
              </p:cNvSpPr>
              <p:nvPr/>
            </p:nvSpPr>
            <p:spPr bwMode="auto">
              <a:xfrm>
                <a:off x="-106" y="21"/>
                <a:ext cx="623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de-DE" sz="2200">
                    <a:effectLst/>
                    <a:latin typeface="Chalkboard Bold" pitchFamily="-16" charset="0"/>
                    <a:ea typeface="ＭＳ Ｐゴシック" pitchFamily="-16" charset="-128"/>
                    <a:sym typeface="Chalkboard Bold" pitchFamily="-16" charset="0"/>
                  </a:rPr>
                  <a:t>THG</a:t>
                </a:r>
              </a:p>
            </p:txBody>
          </p:sp>
          <p:pic>
            <p:nvPicPr>
              <p:cNvPr id="39951" name="Picture 41"/>
              <p:cNvPicPr>
                <a:picLocks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49372">
                <a:off x="135" y="-17"/>
                <a:ext cx="329" cy="58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72399" name="Text Box 15"/>
          <p:cNvSpPr txBox="1">
            <a:spLocks noChangeArrowheads="1"/>
          </p:cNvSpPr>
          <p:nvPr/>
        </p:nvSpPr>
        <p:spPr bwMode="auto">
          <a:xfrm>
            <a:off x="619125" y="2489200"/>
            <a:ext cx="6080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60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?</a:t>
            </a:r>
          </a:p>
        </p:txBody>
      </p:sp>
      <p:sp>
        <p:nvSpPr>
          <p:cNvPr id="272404" name="Text Box 20"/>
          <p:cNvSpPr txBox="1">
            <a:spLocks noChangeArrowheads="1"/>
          </p:cNvSpPr>
          <p:nvPr/>
        </p:nvSpPr>
        <p:spPr bwMode="auto">
          <a:xfrm>
            <a:off x="2606675" y="1973263"/>
            <a:ext cx="456565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400" dirty="0">
                <a:solidFill>
                  <a:schemeClr val="tx2"/>
                </a:solidFill>
                <a:latin typeface="Arial" pitchFamily="34" charset="0"/>
              </a:rPr>
              <a:t>Aortoventricular Stabilisation</a:t>
            </a:r>
          </a:p>
          <a:p>
            <a:pPr algn="ctr">
              <a:defRPr/>
            </a:pPr>
            <a:r>
              <a:rPr lang="de-DE" sz="2400" dirty="0">
                <a:latin typeface="Arial" pitchFamily="34" charset="0"/>
              </a:rPr>
              <a:t>(AVJ &gt; 27mm)</a:t>
            </a:r>
          </a:p>
        </p:txBody>
      </p:sp>
      <p:pic>
        <p:nvPicPr>
          <p:cNvPr id="39946" name="Picture 21" descr="AnnularStitchOutside">
            <a:hlinkClick r:id="rId9" action="ppaction://hlinkfil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88" y="3275013"/>
            <a:ext cx="2449512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equenz 5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271" y="2852677"/>
            <a:ext cx="4835525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091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Datumsplatzhalt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093C0F2-5681-4776-8C18-4F2419C99483}" type="datetime1">
              <a:rPr lang="de-DE" altLang="de-DE" sz="1000" smtClean="0">
                <a:latin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17.09.2015</a:t>
            </a:fld>
            <a:endParaRPr lang="de-DE" altLang="de-DE" sz="1000" smtClean="0">
              <a:latin typeface="Arial" charset="0"/>
            </a:endParaRPr>
          </a:p>
        </p:txBody>
      </p:sp>
      <p:sp>
        <p:nvSpPr>
          <p:cNvPr id="40963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8E83245-4993-4A32-B099-927862AD4484}" type="slidenum">
              <a:rPr lang="de-DE" altLang="de-DE" sz="1000" smtClean="0">
                <a:latin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de-DE" altLang="de-DE" sz="1000" smtClean="0">
              <a:latin typeface="Arial" charset="0"/>
            </a:endParaRPr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1404938"/>
            <a:ext cx="7035800" cy="4395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403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692275"/>
            <a:ext cx="7481887" cy="4437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9309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6262-3287-40DA-89E1-79103095BCCE}" type="datetime1">
              <a:rPr lang="de-DE"/>
              <a:pPr/>
              <a:t>17.09.2015</a:t>
            </a:fld>
            <a:endParaRPr lang="de-DE"/>
          </a:p>
        </p:txBody>
      </p:sp>
      <p:sp>
        <p:nvSpPr>
          <p:cNvPr id="11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D0A26-FAFC-4F3E-B40F-AFEE641DE8CA}" type="slidenum">
              <a:rPr lang="de-DE"/>
              <a:pPr/>
              <a:t>38</a:t>
            </a:fld>
            <a:endParaRPr lang="de-DE"/>
          </a:p>
        </p:txBody>
      </p:sp>
      <p:sp>
        <p:nvSpPr>
          <p:cNvPr id="473091" name="Text Box 3"/>
          <p:cNvSpPr txBox="1">
            <a:spLocks noChangeArrowheads="1"/>
          </p:cNvSpPr>
          <p:nvPr/>
        </p:nvSpPr>
        <p:spPr bwMode="auto">
          <a:xfrm>
            <a:off x="1479550" y="1049363"/>
            <a:ext cx="61626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Standardized</a:t>
            </a:r>
            <a:r>
              <a:rPr lang="de-DE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Aortic</a:t>
            </a:r>
            <a:r>
              <a:rPr lang="de-DE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Valve</a:t>
            </a:r>
            <a:r>
              <a:rPr lang="de-DE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Repair</a:t>
            </a:r>
            <a:endParaRPr lang="de-DE" sz="32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41987" name="Group 20"/>
          <p:cNvGrpSpPr>
            <a:grpSpLocks/>
          </p:cNvGrpSpPr>
          <p:nvPr/>
        </p:nvGrpSpPr>
        <p:grpSpPr bwMode="auto">
          <a:xfrm>
            <a:off x="8343900" y="5508625"/>
            <a:ext cx="800100" cy="1336675"/>
            <a:chOff x="2147" y="576"/>
            <a:chExt cx="845" cy="1194"/>
          </a:xfrm>
        </p:grpSpPr>
        <p:pic>
          <p:nvPicPr>
            <p:cNvPr id="473109" name="Picture 2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60" y="576"/>
              <a:ext cx="832" cy="53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</p:spPr>
        </p:pic>
        <p:grpSp>
          <p:nvGrpSpPr>
            <p:cNvPr id="41989" name="Group 22"/>
            <p:cNvGrpSpPr>
              <a:grpSpLocks/>
            </p:cNvGrpSpPr>
            <p:nvPr/>
          </p:nvGrpSpPr>
          <p:grpSpPr bwMode="auto">
            <a:xfrm>
              <a:off x="2147" y="1186"/>
              <a:ext cx="623" cy="584"/>
              <a:chOff x="-106" y="-17"/>
              <a:chExt cx="623" cy="583"/>
            </a:xfrm>
          </p:grpSpPr>
          <p:sp>
            <p:nvSpPr>
              <p:cNvPr id="41990" name="Rectangle 23"/>
              <p:cNvSpPr>
                <a:spLocks/>
              </p:cNvSpPr>
              <p:nvPr/>
            </p:nvSpPr>
            <p:spPr bwMode="auto">
              <a:xfrm>
                <a:off x="-106" y="21"/>
                <a:ext cx="623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ctr"/>
                <a:r>
                  <a:rPr lang="en-US" sz="2200">
                    <a:latin typeface="Chalkboard Bold" pitchFamily="-16" charset="0"/>
                    <a:ea typeface="ＭＳ Ｐゴシック" pitchFamily="-16" charset="-128"/>
                    <a:sym typeface="Chalkboard Bold" pitchFamily="-16" charset="0"/>
                  </a:rPr>
                  <a:t>THG</a:t>
                </a:r>
              </a:p>
            </p:txBody>
          </p:sp>
          <p:pic>
            <p:nvPicPr>
              <p:cNvPr id="473112" name="Picture 24"/>
              <p:cNvPicPr>
                <a:picLocks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rot="149372">
                <a:off x="135" y="-17"/>
                <a:ext cx="329" cy="58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</p:pic>
        </p:grpSp>
      </p:grp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1331275" y="2408689"/>
            <a:ext cx="6272871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533400" indent="-533400">
              <a:defRPr>
                <a:solidFill>
                  <a:schemeClr val="tx1"/>
                </a:solidFill>
                <a:latin typeface="Arial" charset="0"/>
              </a:defRPr>
            </a:lvl1pPr>
            <a:lvl2pPr marL="990600" indent="-533400">
              <a:defRPr>
                <a:solidFill>
                  <a:schemeClr val="tx1"/>
                </a:solidFill>
                <a:latin typeface="Arial" charset="0"/>
              </a:defRPr>
            </a:lvl2pPr>
            <a:lvl3pPr marL="1447800" indent="-533400">
              <a:defRPr>
                <a:solidFill>
                  <a:schemeClr val="tx1"/>
                </a:solidFill>
                <a:latin typeface="Arial" charset="0"/>
              </a:defRPr>
            </a:lvl3pPr>
            <a:lvl4pPr marL="1905000" indent="-533400">
              <a:defRPr>
                <a:solidFill>
                  <a:schemeClr val="tx1"/>
                </a:solidFill>
                <a:latin typeface="Arial" charset="0"/>
              </a:defRPr>
            </a:lvl4pPr>
            <a:lvl5pPr marL="2362200" indent="-533400">
              <a:defRPr>
                <a:solidFill>
                  <a:schemeClr val="tx1"/>
                </a:solidFill>
                <a:latin typeface="Arial" charset="0"/>
              </a:defRPr>
            </a:lvl5pPr>
            <a:lvl6pPr marL="2819400" indent="-533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76600" indent="-533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33800" indent="-533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91000" indent="-533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AutoNum type="arabicPeriod"/>
            </a:pPr>
            <a:r>
              <a:rPr lang="de-DE" sz="28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No</a:t>
            </a:r>
            <a:r>
              <a:rPr lang="de-DE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relevant </a:t>
            </a:r>
            <a:r>
              <a:rPr lang="de-DE" sz="28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calcification</a:t>
            </a:r>
            <a:r>
              <a:rPr lang="de-DE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</a:t>
            </a:r>
          </a:p>
          <a:p>
            <a:r>
              <a:rPr lang="de-DE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de-DE" sz="28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geometric</a:t>
            </a:r>
            <a:r>
              <a:rPr lang="de-DE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8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cusp</a:t>
            </a:r>
            <a:r>
              <a:rPr lang="de-DE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8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height</a:t>
            </a:r>
            <a:r>
              <a:rPr lang="de-DE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&gt; 17-20 mm</a:t>
            </a:r>
          </a:p>
          <a:p>
            <a:endParaRPr lang="de-DE" sz="2800" u="sng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de-DE" sz="2800" u="sng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Decision</a:t>
            </a:r>
            <a:r>
              <a:rPr lang="de-DE" sz="2800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800" u="sng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for</a:t>
            </a:r>
            <a:r>
              <a:rPr lang="de-DE" sz="2800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800" u="sng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valve</a:t>
            </a:r>
            <a:r>
              <a:rPr lang="de-DE" sz="2800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800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preservation</a:t>
            </a:r>
            <a:endParaRPr lang="de-DE" sz="2800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endParaRPr lang="de-DE" sz="2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de-DE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2.	Sinus </a:t>
            </a:r>
            <a:r>
              <a:rPr lang="de-DE" sz="28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diameter</a:t>
            </a:r>
            <a:r>
              <a:rPr lang="de-DE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&gt; 40 -45 mm</a:t>
            </a:r>
          </a:p>
          <a:p>
            <a:r>
              <a:rPr lang="de-DE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	</a:t>
            </a:r>
            <a:r>
              <a:rPr lang="de-DE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de-DE" sz="28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and</a:t>
            </a:r>
            <a:r>
              <a:rPr lang="de-DE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/</a:t>
            </a:r>
            <a:r>
              <a:rPr lang="de-DE" sz="28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or</a:t>
            </a:r>
            <a:r>
              <a:rPr lang="de-DE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BAV &lt; 150</a:t>
            </a:r>
            <a:r>
              <a:rPr lang="de-DE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° ?)</a:t>
            </a:r>
            <a:endParaRPr lang="de-DE" sz="2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endParaRPr lang="de-DE" sz="2800" u="sng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de-DE" sz="2800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Root </a:t>
            </a:r>
            <a:r>
              <a:rPr lang="de-DE" sz="2800" u="sng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replacement</a:t>
            </a:r>
            <a:endParaRPr lang="de-DE" sz="2800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8371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atumsplatzhalt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77FE9D3-DD32-413F-A547-C9E08032C6FD}" type="datetime1">
              <a:rPr lang="de-DE"/>
              <a:pPr eaLnBrk="1" hangingPunct="1"/>
              <a:t>17.09.2015</a:t>
            </a:fld>
            <a:endParaRPr lang="de-DE"/>
          </a:p>
        </p:txBody>
      </p:sp>
      <p:sp>
        <p:nvSpPr>
          <p:cNvPr id="17411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39720F8-8E85-4C32-80B9-4EB614ED36F5}" type="slidenum">
              <a:rPr lang="de-DE"/>
              <a:pPr eaLnBrk="1" hangingPunct="1"/>
              <a:t>39</a:t>
            </a:fld>
            <a:endParaRPr lang="de-DE"/>
          </a:p>
        </p:txBody>
      </p:sp>
      <p:sp>
        <p:nvSpPr>
          <p:cNvPr id="17412" name="Text Box 2"/>
          <p:cNvSpPr txBox="1">
            <a:spLocks noChangeArrowheads="1"/>
          </p:cNvSpPr>
          <p:nvPr/>
        </p:nvSpPr>
        <p:spPr bwMode="auto">
          <a:xfrm>
            <a:off x="885825" y="4829175"/>
            <a:ext cx="45831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e-DE" sz="2800"/>
              <a:t>C</a:t>
            </a:r>
            <a:r>
              <a:rPr lang="de-DE" sz="2800" baseline="-25000"/>
              <a:t>E </a:t>
            </a:r>
            <a:r>
              <a:rPr lang="de-DE" sz="2800"/>
              <a:t>= </a:t>
            </a:r>
            <a:r>
              <a:rPr lang="el-GR" sz="2800"/>
              <a:t>π</a:t>
            </a:r>
            <a:r>
              <a:rPr lang="de-DE" sz="2800"/>
              <a:t> </a:t>
            </a:r>
            <a:r>
              <a:rPr lang="en-US" sz="2800"/>
              <a:t>× </a:t>
            </a:r>
            <a:r>
              <a:rPr lang="de-DE" sz="2800"/>
              <a:t> [3/2</a:t>
            </a:r>
            <a:r>
              <a:rPr lang="en-US" sz="2800">
                <a:cs typeface="Arial" pitchFamily="34" charset="0"/>
              </a:rPr>
              <a:t>×(a+b) - </a:t>
            </a:r>
            <a:r>
              <a:rPr lang="el-GR" sz="2800">
                <a:cs typeface="Arial" pitchFamily="34" charset="0"/>
              </a:rPr>
              <a:t>√</a:t>
            </a:r>
            <a:r>
              <a:rPr lang="de-DE" sz="2800">
                <a:cs typeface="Arial" pitchFamily="34" charset="0"/>
              </a:rPr>
              <a:t>a</a:t>
            </a:r>
            <a:r>
              <a:rPr lang="en-US" sz="2800"/>
              <a:t>×b]</a:t>
            </a:r>
            <a:endParaRPr lang="el-GR" sz="2800"/>
          </a:p>
        </p:txBody>
      </p:sp>
      <p:sp>
        <p:nvSpPr>
          <p:cNvPr id="241667" name="Oval 3"/>
          <p:cNvSpPr>
            <a:spLocks noChangeArrowheads="1"/>
          </p:cNvSpPr>
          <p:nvPr/>
        </p:nvSpPr>
        <p:spPr bwMode="auto">
          <a:xfrm>
            <a:off x="2352675" y="1670050"/>
            <a:ext cx="4356100" cy="3035300"/>
          </a:xfrm>
          <a:prstGeom prst="ellipse">
            <a:avLst/>
          </a:prstGeom>
          <a:noFill/>
          <a:ln w="38100">
            <a:solidFill>
              <a:schemeClr val="tx2">
                <a:lumMod val="65000"/>
                <a:lumOff val="35000"/>
              </a:schemeClr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1668" name="Line 4"/>
          <p:cNvSpPr>
            <a:spLocks noChangeShapeType="1"/>
          </p:cNvSpPr>
          <p:nvPr/>
        </p:nvSpPr>
        <p:spPr bwMode="auto">
          <a:xfrm>
            <a:off x="2343150" y="3236913"/>
            <a:ext cx="21971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1669" name="Line 5"/>
          <p:cNvSpPr>
            <a:spLocks noChangeShapeType="1"/>
          </p:cNvSpPr>
          <p:nvPr/>
        </p:nvSpPr>
        <p:spPr bwMode="auto">
          <a:xfrm flipH="1">
            <a:off x="4514850" y="1692275"/>
            <a:ext cx="1270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416" name="Text Box 6"/>
          <p:cNvSpPr txBox="1">
            <a:spLocks noChangeArrowheads="1"/>
          </p:cNvSpPr>
          <p:nvPr/>
        </p:nvSpPr>
        <p:spPr bwMode="auto">
          <a:xfrm>
            <a:off x="3568700" y="2252663"/>
            <a:ext cx="284163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400"/>
              <a:t>a</a:t>
            </a:r>
          </a:p>
        </p:txBody>
      </p:sp>
      <p:sp>
        <p:nvSpPr>
          <p:cNvPr id="17417" name="Text Box 7"/>
          <p:cNvSpPr txBox="1">
            <a:spLocks noChangeArrowheads="1"/>
          </p:cNvSpPr>
          <p:nvPr/>
        </p:nvSpPr>
        <p:spPr bwMode="auto">
          <a:xfrm>
            <a:off x="900113" y="5445125"/>
            <a:ext cx="1446212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800"/>
              <a:t>b </a:t>
            </a:r>
            <a:r>
              <a:rPr lang="de-DE" sz="2800">
                <a:cs typeface="Arial" pitchFamily="34" charset="0"/>
              </a:rPr>
              <a:t>≈ r</a:t>
            </a:r>
            <a:r>
              <a:rPr lang="de-DE" sz="2800" baseline="-25000">
                <a:cs typeface="Arial" pitchFamily="34" charset="0"/>
              </a:rPr>
              <a:t>aorta</a:t>
            </a:r>
          </a:p>
          <a:p>
            <a:pPr eaLnBrk="1" hangingPunct="1"/>
            <a:r>
              <a:rPr lang="de-DE" sz="2800">
                <a:cs typeface="Arial" pitchFamily="34" charset="0"/>
              </a:rPr>
              <a:t>a </a:t>
            </a:r>
            <a:r>
              <a:rPr lang="de-DE" sz="2800"/>
              <a:t>≈ r</a:t>
            </a:r>
            <a:r>
              <a:rPr lang="de-DE" sz="2800" baseline="-25000"/>
              <a:t>cusp</a:t>
            </a:r>
            <a:endParaRPr lang="de-DE" sz="2800"/>
          </a:p>
        </p:txBody>
      </p:sp>
      <p:sp>
        <p:nvSpPr>
          <p:cNvPr id="17418" name="Line 8"/>
          <p:cNvSpPr>
            <a:spLocks noChangeShapeType="1"/>
          </p:cNvSpPr>
          <p:nvPr/>
        </p:nvSpPr>
        <p:spPr bwMode="auto">
          <a:xfrm>
            <a:off x="4665663" y="4894263"/>
            <a:ext cx="622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17419" name="Group 9"/>
          <p:cNvGrpSpPr>
            <a:grpSpLocks/>
          </p:cNvGrpSpPr>
          <p:nvPr/>
        </p:nvGrpSpPr>
        <p:grpSpPr bwMode="auto">
          <a:xfrm>
            <a:off x="2730500" y="984250"/>
            <a:ext cx="3771900" cy="3441700"/>
            <a:chOff x="1696" y="624"/>
            <a:chExt cx="2376" cy="2168"/>
          </a:xfrm>
        </p:grpSpPr>
        <p:sp>
          <p:nvSpPr>
            <p:cNvPr id="241674" name="Oval 10"/>
            <p:cNvSpPr>
              <a:spLocks noChangeArrowheads="1"/>
            </p:cNvSpPr>
            <p:nvPr/>
          </p:nvSpPr>
          <p:spPr bwMode="auto">
            <a:xfrm>
              <a:off x="1696" y="624"/>
              <a:ext cx="2376" cy="2168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DE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7437" name="Group 11"/>
            <p:cNvGrpSpPr>
              <a:grpSpLocks/>
            </p:cNvGrpSpPr>
            <p:nvPr/>
          </p:nvGrpSpPr>
          <p:grpSpPr bwMode="auto">
            <a:xfrm>
              <a:off x="1704" y="624"/>
              <a:ext cx="1200" cy="1168"/>
              <a:chOff x="1704" y="624"/>
              <a:chExt cx="1184" cy="1128"/>
            </a:xfrm>
          </p:grpSpPr>
          <p:sp>
            <p:nvSpPr>
              <p:cNvPr id="241676" name="Line 12"/>
              <p:cNvSpPr>
                <a:spLocks noChangeShapeType="1"/>
              </p:cNvSpPr>
              <p:nvPr/>
            </p:nvSpPr>
            <p:spPr bwMode="auto">
              <a:xfrm>
                <a:off x="1704" y="1752"/>
                <a:ext cx="1176" cy="0"/>
              </a:xfrm>
              <a:prstGeom prst="line">
                <a:avLst/>
              </a:prstGeom>
              <a:noFill/>
              <a:ln w="28575">
                <a:solidFill>
                  <a:srgbClr val="0070C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 sz="2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1677" name="Line 13"/>
              <p:cNvSpPr>
                <a:spLocks noChangeShapeType="1"/>
              </p:cNvSpPr>
              <p:nvPr/>
            </p:nvSpPr>
            <p:spPr bwMode="auto">
              <a:xfrm>
                <a:off x="2888" y="624"/>
                <a:ext cx="0" cy="1128"/>
              </a:xfrm>
              <a:prstGeom prst="line">
                <a:avLst/>
              </a:prstGeom>
              <a:noFill/>
              <a:ln w="28575">
                <a:solidFill>
                  <a:srgbClr val="0070C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 sz="2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241678" name="Rectangle 14"/>
          <p:cNvSpPr>
            <a:spLocks noChangeArrowheads="1"/>
          </p:cNvSpPr>
          <p:nvPr/>
        </p:nvSpPr>
        <p:spPr bwMode="auto">
          <a:xfrm>
            <a:off x="4660900" y="762000"/>
            <a:ext cx="2514600" cy="396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de-DE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17421" name="Group 15"/>
          <p:cNvGrpSpPr>
            <a:grpSpLocks/>
          </p:cNvGrpSpPr>
          <p:nvPr/>
        </p:nvGrpSpPr>
        <p:grpSpPr bwMode="auto">
          <a:xfrm rot="-5400000">
            <a:off x="7014369" y="1634332"/>
            <a:ext cx="1927225" cy="1627187"/>
            <a:chOff x="2540" y="1456"/>
            <a:chExt cx="3094" cy="2569"/>
          </a:xfrm>
        </p:grpSpPr>
        <p:pic>
          <p:nvPicPr>
            <p:cNvPr id="17433" name="Picture 16" descr="PDVD_00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15" t="26926" r="23494" b="24158"/>
            <a:stretch>
              <a:fillRect/>
            </a:stretch>
          </p:blipFill>
          <p:spPr bwMode="auto">
            <a:xfrm>
              <a:off x="2540" y="1456"/>
              <a:ext cx="3094" cy="256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1681" name="Line 17"/>
            <p:cNvSpPr>
              <a:spLocks noChangeShapeType="1"/>
            </p:cNvSpPr>
            <p:nvPr/>
          </p:nvSpPr>
          <p:spPr bwMode="auto">
            <a:xfrm flipH="1">
              <a:off x="3756" y="2110"/>
              <a:ext cx="209" cy="110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/>
            <a:lstStyle/>
            <a:p>
              <a:pPr>
                <a:defRPr/>
              </a:pPr>
              <a:endParaRPr lang="de-DE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1682" name="Line 18"/>
            <p:cNvSpPr>
              <a:spLocks noChangeShapeType="1"/>
            </p:cNvSpPr>
            <p:nvPr/>
          </p:nvSpPr>
          <p:spPr bwMode="auto">
            <a:xfrm flipV="1">
              <a:off x="3949" y="2037"/>
              <a:ext cx="212" cy="115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/>
            <a:lstStyle/>
            <a:p>
              <a:pPr>
                <a:defRPr/>
              </a:pPr>
              <a:endParaRPr lang="de-DE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7422" name="Group 19"/>
          <p:cNvGrpSpPr>
            <a:grpSpLocks/>
          </p:cNvGrpSpPr>
          <p:nvPr/>
        </p:nvGrpSpPr>
        <p:grpSpPr bwMode="auto">
          <a:xfrm>
            <a:off x="7407275" y="4794250"/>
            <a:ext cx="1489075" cy="1693863"/>
            <a:chOff x="3626" y="603"/>
            <a:chExt cx="1683" cy="1912"/>
          </a:xfrm>
        </p:grpSpPr>
        <p:pic>
          <p:nvPicPr>
            <p:cNvPr id="17429" name="Picture 20" descr="Nöhl Christian 2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53" t="27066" r="15306" b="30090"/>
            <a:stretch>
              <a:fillRect/>
            </a:stretch>
          </p:blipFill>
          <p:spPr bwMode="auto">
            <a:xfrm>
              <a:off x="3626" y="603"/>
              <a:ext cx="1683" cy="191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430" name="Group 21"/>
            <p:cNvGrpSpPr>
              <a:grpSpLocks/>
            </p:cNvGrpSpPr>
            <p:nvPr/>
          </p:nvGrpSpPr>
          <p:grpSpPr bwMode="auto">
            <a:xfrm>
              <a:off x="3840" y="1272"/>
              <a:ext cx="1112" cy="432"/>
              <a:chOff x="3840" y="1272"/>
              <a:chExt cx="1112" cy="432"/>
            </a:xfrm>
          </p:grpSpPr>
          <p:sp>
            <p:nvSpPr>
              <p:cNvPr id="241686" name="Line 22"/>
              <p:cNvSpPr>
                <a:spLocks noChangeShapeType="1"/>
              </p:cNvSpPr>
              <p:nvPr/>
            </p:nvSpPr>
            <p:spPr bwMode="auto">
              <a:xfrm flipV="1">
                <a:off x="4080" y="1639"/>
                <a:ext cx="791" cy="65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 sz="2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1687" name="Line 23"/>
              <p:cNvSpPr>
                <a:spLocks noChangeShapeType="1"/>
              </p:cNvSpPr>
              <p:nvPr/>
            </p:nvSpPr>
            <p:spPr bwMode="auto">
              <a:xfrm flipV="1">
                <a:off x="3840" y="1270"/>
                <a:ext cx="1112" cy="82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 sz="2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17423" name="Line 24"/>
          <p:cNvSpPr>
            <a:spLocks noChangeShapeType="1"/>
          </p:cNvSpPr>
          <p:nvPr/>
        </p:nvSpPr>
        <p:spPr bwMode="auto">
          <a:xfrm>
            <a:off x="2700338" y="6092825"/>
            <a:ext cx="8382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424" name="Text Box 25"/>
          <p:cNvSpPr txBox="1">
            <a:spLocks noChangeArrowheads="1"/>
          </p:cNvSpPr>
          <p:nvPr/>
        </p:nvSpPr>
        <p:spPr bwMode="auto">
          <a:xfrm>
            <a:off x="3851275" y="5805488"/>
            <a:ext cx="23399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800"/>
              <a:t>r</a:t>
            </a:r>
            <a:r>
              <a:rPr lang="de-DE" sz="2800" baseline="-25000"/>
              <a:t>cusp </a:t>
            </a:r>
            <a:r>
              <a:rPr lang="de-DE" sz="2800">
                <a:cs typeface="Arial" pitchFamily="34" charset="0"/>
              </a:rPr>
              <a:t>≈ 1 / </a:t>
            </a:r>
            <a:r>
              <a:rPr lang="de-DE" sz="2800"/>
              <a:t>r</a:t>
            </a:r>
            <a:r>
              <a:rPr lang="de-DE" sz="2800" baseline="-25000"/>
              <a:t>aorta</a:t>
            </a:r>
            <a:endParaRPr lang="de-DE" sz="2800" baseline="-25000">
              <a:cs typeface="Arial" pitchFamily="34" charset="0"/>
            </a:endParaRPr>
          </a:p>
        </p:txBody>
      </p:sp>
      <p:sp>
        <p:nvSpPr>
          <p:cNvPr id="17425" name="Text Box 26"/>
          <p:cNvSpPr txBox="1">
            <a:spLocks noChangeArrowheads="1"/>
          </p:cNvSpPr>
          <p:nvPr/>
        </p:nvSpPr>
        <p:spPr bwMode="auto">
          <a:xfrm>
            <a:off x="1520825" y="103188"/>
            <a:ext cx="60436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800">
                <a:solidFill>
                  <a:schemeClr val="tx2"/>
                </a:solidFill>
              </a:rPr>
              <a:t>Reduction of STJ and Cusp Prolapse</a:t>
            </a:r>
          </a:p>
        </p:txBody>
      </p:sp>
      <p:sp>
        <p:nvSpPr>
          <p:cNvPr id="17426" name="Text Box 27"/>
          <p:cNvSpPr txBox="1">
            <a:spLocks noChangeArrowheads="1"/>
          </p:cNvSpPr>
          <p:nvPr/>
        </p:nvSpPr>
        <p:spPr bwMode="auto">
          <a:xfrm>
            <a:off x="4810125" y="1674813"/>
            <a:ext cx="3556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400"/>
              <a:t>b</a:t>
            </a:r>
          </a:p>
        </p:txBody>
      </p:sp>
      <p:sp>
        <p:nvSpPr>
          <p:cNvPr id="17427" name="Text Box 28"/>
          <p:cNvSpPr txBox="1">
            <a:spLocks noChangeArrowheads="1"/>
          </p:cNvSpPr>
          <p:nvPr/>
        </p:nvSpPr>
        <p:spPr bwMode="auto">
          <a:xfrm>
            <a:off x="3108325" y="2851150"/>
            <a:ext cx="4254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400">
                <a:solidFill>
                  <a:schemeClr val="accent2"/>
                </a:solidFill>
              </a:rPr>
              <a:t>a‘</a:t>
            </a:r>
          </a:p>
        </p:txBody>
      </p:sp>
      <p:sp>
        <p:nvSpPr>
          <p:cNvPr id="17428" name="Text Box 29"/>
          <p:cNvSpPr txBox="1">
            <a:spLocks noChangeArrowheads="1"/>
          </p:cNvSpPr>
          <p:nvPr/>
        </p:nvSpPr>
        <p:spPr bwMode="auto">
          <a:xfrm>
            <a:off x="4805363" y="2595563"/>
            <a:ext cx="42545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400">
                <a:solidFill>
                  <a:schemeClr val="accent2"/>
                </a:solidFill>
              </a:rPr>
              <a:t>b‘</a:t>
            </a:r>
          </a:p>
        </p:txBody>
      </p:sp>
      <p:sp>
        <p:nvSpPr>
          <p:cNvPr id="2" name="Ellipse 1"/>
          <p:cNvSpPr/>
          <p:nvPr/>
        </p:nvSpPr>
        <p:spPr>
          <a:xfrm>
            <a:off x="3568700" y="5457798"/>
            <a:ext cx="2933700" cy="12835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23982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1" name="Text Box 3"/>
          <p:cNvSpPr txBox="1">
            <a:spLocks noChangeArrowheads="1"/>
          </p:cNvSpPr>
          <p:nvPr/>
        </p:nvSpPr>
        <p:spPr bwMode="auto">
          <a:xfrm>
            <a:off x="1714500" y="905347"/>
            <a:ext cx="56880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3200" dirty="0" err="1">
                <a:solidFill>
                  <a:schemeClr val="tx2"/>
                </a:solidFill>
                <a:latin typeface="Arial" charset="0"/>
              </a:rPr>
              <a:t>Causes</a:t>
            </a:r>
            <a:r>
              <a:rPr lang="de-DE" sz="32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de-DE" sz="3200" dirty="0" err="1">
                <a:solidFill>
                  <a:schemeClr val="tx2"/>
                </a:solidFill>
                <a:latin typeface="Arial" charset="0"/>
              </a:rPr>
              <a:t>of</a:t>
            </a:r>
            <a:r>
              <a:rPr lang="de-DE" sz="32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de-DE" sz="3200" dirty="0" err="1">
                <a:solidFill>
                  <a:schemeClr val="tx2"/>
                </a:solidFill>
                <a:latin typeface="Arial" charset="0"/>
              </a:rPr>
              <a:t>Aortic</a:t>
            </a:r>
            <a:r>
              <a:rPr lang="de-DE" sz="32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de-DE" sz="3200" dirty="0" err="1">
                <a:solidFill>
                  <a:schemeClr val="tx2"/>
                </a:solidFill>
                <a:latin typeface="Arial" charset="0"/>
              </a:rPr>
              <a:t>Regurgitation</a:t>
            </a:r>
            <a:endParaRPr lang="de-DE" sz="32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473097" name="Text Box 9"/>
          <p:cNvSpPr txBox="1">
            <a:spLocks noChangeArrowheads="1"/>
          </p:cNvSpPr>
          <p:nvPr/>
        </p:nvSpPr>
        <p:spPr bwMode="auto">
          <a:xfrm>
            <a:off x="630238" y="2316936"/>
            <a:ext cx="3815468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400" dirty="0" err="1">
                <a:latin typeface="Arial" charset="0"/>
              </a:rPr>
              <a:t>Aortic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aneurysm</a:t>
            </a:r>
            <a:endParaRPr lang="de-DE" sz="2400" dirty="0">
              <a:latin typeface="Arial" charset="0"/>
            </a:endParaRPr>
          </a:p>
          <a:p>
            <a:pPr>
              <a:defRPr/>
            </a:pPr>
            <a:r>
              <a:rPr lang="de-DE" sz="2400" dirty="0" err="1" smtClean="0">
                <a:latin typeface="Arial" charset="0"/>
              </a:rPr>
              <a:t>Aortic</a:t>
            </a:r>
            <a:r>
              <a:rPr lang="de-DE" sz="2400" dirty="0" smtClean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dissection</a:t>
            </a:r>
            <a:endParaRPr lang="de-DE" sz="2400" dirty="0">
              <a:latin typeface="Arial" charset="0"/>
            </a:endParaRPr>
          </a:p>
          <a:p>
            <a:pPr>
              <a:defRPr/>
            </a:pPr>
            <a:endParaRPr lang="de-DE" sz="2400" dirty="0" smtClean="0">
              <a:latin typeface="Arial" charset="0"/>
            </a:endParaRPr>
          </a:p>
          <a:p>
            <a:pPr>
              <a:defRPr/>
            </a:pPr>
            <a:r>
              <a:rPr lang="de-DE" sz="2400" dirty="0" err="1" smtClean="0">
                <a:latin typeface="Arial" charset="0"/>
              </a:rPr>
              <a:t>Congenital</a:t>
            </a:r>
            <a:r>
              <a:rPr lang="de-DE" sz="2400" dirty="0" smtClean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abnormalities</a:t>
            </a:r>
            <a:endParaRPr lang="de-DE" sz="2400" dirty="0">
              <a:latin typeface="Arial" charset="0"/>
            </a:endParaRPr>
          </a:p>
          <a:p>
            <a:pPr>
              <a:defRPr/>
            </a:pPr>
            <a:r>
              <a:rPr lang="de-DE" sz="2400" dirty="0" err="1">
                <a:latin typeface="Arial" charset="0"/>
              </a:rPr>
              <a:t>Myxomatous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degeneration</a:t>
            </a:r>
            <a:endParaRPr lang="de-DE" sz="2400" dirty="0">
              <a:latin typeface="Arial" charset="0"/>
            </a:endParaRPr>
          </a:p>
          <a:p>
            <a:pPr>
              <a:defRPr/>
            </a:pPr>
            <a:r>
              <a:rPr lang="de-DE" sz="2400" dirty="0" err="1">
                <a:latin typeface="Arial" charset="0"/>
              </a:rPr>
              <a:t>Rheumatic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disease</a:t>
            </a:r>
            <a:endParaRPr lang="de-DE" sz="2400" dirty="0">
              <a:latin typeface="Arial" charset="0"/>
            </a:endParaRPr>
          </a:p>
          <a:p>
            <a:pPr>
              <a:defRPr/>
            </a:pPr>
            <a:r>
              <a:rPr lang="de-DE" sz="2400" dirty="0" err="1">
                <a:latin typeface="Arial" charset="0"/>
              </a:rPr>
              <a:t>Infective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endocarditis</a:t>
            </a:r>
            <a:endParaRPr lang="de-DE" sz="2400" dirty="0">
              <a:latin typeface="Arial" charset="0"/>
            </a:endParaRPr>
          </a:p>
          <a:p>
            <a:pPr>
              <a:defRPr/>
            </a:pPr>
            <a:r>
              <a:rPr lang="de-DE" sz="2400" dirty="0" err="1">
                <a:latin typeface="Arial" charset="0"/>
              </a:rPr>
              <a:t>Calcific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degeneration</a:t>
            </a:r>
            <a:endParaRPr lang="de-DE" sz="2400" dirty="0">
              <a:latin typeface="Arial" charset="0"/>
            </a:endParaRPr>
          </a:p>
          <a:p>
            <a:pPr>
              <a:defRPr/>
            </a:pPr>
            <a:endParaRPr lang="de-DE" sz="2400" dirty="0">
              <a:latin typeface="Arial" charset="0"/>
            </a:endParaRPr>
          </a:p>
        </p:txBody>
      </p:sp>
      <p:sp>
        <p:nvSpPr>
          <p:cNvPr id="473104" name="Rectangle 16"/>
          <p:cNvSpPr>
            <a:spLocks noChangeArrowheads="1"/>
          </p:cNvSpPr>
          <p:nvPr/>
        </p:nvSpPr>
        <p:spPr bwMode="auto">
          <a:xfrm>
            <a:off x="5192713" y="5271591"/>
            <a:ext cx="23262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400" dirty="0" err="1">
                <a:solidFill>
                  <a:schemeClr val="tx2"/>
                </a:solidFill>
                <a:latin typeface="Arial" charset="0"/>
              </a:rPr>
              <a:t>Cusp</a:t>
            </a:r>
            <a:r>
              <a:rPr lang="de-DE" sz="24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de-DE" sz="2400" dirty="0" err="1">
                <a:solidFill>
                  <a:schemeClr val="tx2"/>
                </a:solidFill>
                <a:latin typeface="Arial" charset="0"/>
              </a:rPr>
              <a:t>pathology</a:t>
            </a:r>
            <a:endParaRPr lang="de-DE" sz="24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473105" name="Rectangle 17"/>
          <p:cNvSpPr>
            <a:spLocks noChangeArrowheads="1"/>
          </p:cNvSpPr>
          <p:nvPr/>
        </p:nvSpPr>
        <p:spPr bwMode="auto">
          <a:xfrm>
            <a:off x="5160963" y="2131516"/>
            <a:ext cx="22573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400">
                <a:solidFill>
                  <a:schemeClr val="tx2"/>
                </a:solidFill>
                <a:latin typeface="Arial" charset="0"/>
              </a:rPr>
              <a:t>Root pathology</a:t>
            </a:r>
          </a:p>
        </p:txBody>
      </p:sp>
      <p:sp>
        <p:nvSpPr>
          <p:cNvPr id="473106" name="AutoShape 18"/>
          <p:cNvSpPr>
            <a:spLocks noChangeArrowheads="1"/>
          </p:cNvSpPr>
          <p:nvPr/>
        </p:nvSpPr>
        <p:spPr bwMode="auto">
          <a:xfrm>
            <a:off x="5932488" y="2933204"/>
            <a:ext cx="620712" cy="1900237"/>
          </a:xfrm>
          <a:prstGeom prst="rtTriangle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73107" name="AutoShape 19"/>
          <p:cNvSpPr>
            <a:spLocks noChangeArrowheads="1"/>
          </p:cNvSpPr>
          <p:nvPr/>
        </p:nvSpPr>
        <p:spPr bwMode="auto">
          <a:xfrm rot="10800000">
            <a:off x="6075363" y="2933204"/>
            <a:ext cx="600075" cy="1890712"/>
          </a:xfrm>
          <a:prstGeom prst="rtTriangle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20488" name="Group 20"/>
          <p:cNvGrpSpPr>
            <a:grpSpLocks/>
          </p:cNvGrpSpPr>
          <p:nvPr/>
        </p:nvGrpSpPr>
        <p:grpSpPr bwMode="auto">
          <a:xfrm>
            <a:off x="8343900" y="5508625"/>
            <a:ext cx="800100" cy="1336675"/>
            <a:chOff x="2147" y="576"/>
            <a:chExt cx="845" cy="1194"/>
          </a:xfrm>
        </p:grpSpPr>
        <p:pic>
          <p:nvPicPr>
            <p:cNvPr id="473109" name="Picture 2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60" y="576"/>
              <a:ext cx="832" cy="53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</p:spPr>
        </p:pic>
        <p:grpSp>
          <p:nvGrpSpPr>
            <p:cNvPr id="20490" name="Group 22"/>
            <p:cNvGrpSpPr>
              <a:grpSpLocks/>
            </p:cNvGrpSpPr>
            <p:nvPr/>
          </p:nvGrpSpPr>
          <p:grpSpPr bwMode="auto">
            <a:xfrm>
              <a:off x="2147" y="1186"/>
              <a:ext cx="623" cy="584"/>
              <a:chOff x="-106" y="-17"/>
              <a:chExt cx="623" cy="583"/>
            </a:xfrm>
          </p:grpSpPr>
          <p:sp>
            <p:nvSpPr>
              <p:cNvPr id="20491" name="Rectangle 23"/>
              <p:cNvSpPr>
                <a:spLocks/>
              </p:cNvSpPr>
              <p:nvPr/>
            </p:nvSpPr>
            <p:spPr bwMode="auto">
              <a:xfrm>
                <a:off x="-106" y="21"/>
                <a:ext cx="623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ctr"/>
                <a:r>
                  <a:rPr lang="en-US" sz="2200">
                    <a:effectLst/>
                    <a:latin typeface="Chalkboard Bold" pitchFamily="-16" charset="0"/>
                    <a:ea typeface="ＭＳ Ｐゴシック" pitchFamily="34" charset="-128"/>
                    <a:sym typeface="Chalkboard Bold" pitchFamily="-16" charset="0"/>
                  </a:rPr>
                  <a:t>THG</a:t>
                </a:r>
              </a:p>
            </p:txBody>
          </p:sp>
          <p:pic>
            <p:nvPicPr>
              <p:cNvPr id="473112" name="Picture 24"/>
              <p:cNvPicPr>
                <a:picLocks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rot="149372">
                <a:off x="135" y="-17"/>
                <a:ext cx="329" cy="58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</p:pic>
        </p:grpSp>
      </p:grp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955675"/>
            <a:ext cx="7488237" cy="414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380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6262-3287-40DA-89E1-79103095BCCE}" type="datetime1">
              <a:rPr lang="de-DE"/>
              <a:pPr/>
              <a:t>17.09.2015</a:t>
            </a:fld>
            <a:endParaRPr lang="de-DE"/>
          </a:p>
        </p:txBody>
      </p:sp>
      <p:sp>
        <p:nvSpPr>
          <p:cNvPr id="11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D0A26-FAFC-4F3E-B40F-AFEE641DE8CA}" type="slidenum">
              <a:rPr lang="de-DE"/>
              <a:pPr/>
              <a:t>40</a:t>
            </a:fld>
            <a:endParaRPr lang="de-DE"/>
          </a:p>
        </p:txBody>
      </p:sp>
      <p:sp>
        <p:nvSpPr>
          <p:cNvPr id="473091" name="Text Box 3"/>
          <p:cNvSpPr txBox="1">
            <a:spLocks noChangeArrowheads="1"/>
          </p:cNvSpPr>
          <p:nvPr/>
        </p:nvSpPr>
        <p:spPr bwMode="auto">
          <a:xfrm>
            <a:off x="1479550" y="1049363"/>
            <a:ext cx="61626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Standardized</a:t>
            </a:r>
            <a:r>
              <a:rPr lang="de-DE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Aortic</a:t>
            </a:r>
            <a:r>
              <a:rPr lang="de-DE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Valve</a:t>
            </a:r>
            <a:r>
              <a:rPr lang="de-DE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Repair</a:t>
            </a:r>
            <a:endParaRPr lang="de-DE" sz="32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41987" name="Group 20"/>
          <p:cNvGrpSpPr>
            <a:grpSpLocks/>
          </p:cNvGrpSpPr>
          <p:nvPr/>
        </p:nvGrpSpPr>
        <p:grpSpPr bwMode="auto">
          <a:xfrm>
            <a:off x="8343900" y="5508625"/>
            <a:ext cx="800100" cy="1336675"/>
            <a:chOff x="2147" y="576"/>
            <a:chExt cx="845" cy="1194"/>
          </a:xfrm>
        </p:grpSpPr>
        <p:pic>
          <p:nvPicPr>
            <p:cNvPr id="473109" name="Picture 2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60" y="576"/>
              <a:ext cx="832" cy="53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</p:spPr>
        </p:pic>
        <p:grpSp>
          <p:nvGrpSpPr>
            <p:cNvPr id="41989" name="Group 22"/>
            <p:cNvGrpSpPr>
              <a:grpSpLocks/>
            </p:cNvGrpSpPr>
            <p:nvPr/>
          </p:nvGrpSpPr>
          <p:grpSpPr bwMode="auto">
            <a:xfrm>
              <a:off x="2147" y="1186"/>
              <a:ext cx="623" cy="584"/>
              <a:chOff x="-106" y="-17"/>
              <a:chExt cx="623" cy="583"/>
            </a:xfrm>
          </p:grpSpPr>
          <p:sp>
            <p:nvSpPr>
              <p:cNvPr id="41990" name="Rectangle 23"/>
              <p:cNvSpPr>
                <a:spLocks/>
              </p:cNvSpPr>
              <p:nvPr/>
            </p:nvSpPr>
            <p:spPr bwMode="auto">
              <a:xfrm>
                <a:off x="-106" y="21"/>
                <a:ext cx="623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ctr"/>
                <a:r>
                  <a:rPr lang="en-US" sz="2200">
                    <a:latin typeface="Chalkboard Bold" pitchFamily="-16" charset="0"/>
                    <a:ea typeface="ＭＳ Ｐゴシック" pitchFamily="-16" charset="-128"/>
                    <a:sym typeface="Chalkboard Bold" pitchFamily="-16" charset="0"/>
                  </a:rPr>
                  <a:t>THG</a:t>
                </a:r>
              </a:p>
            </p:txBody>
          </p:sp>
          <p:pic>
            <p:nvPicPr>
              <p:cNvPr id="473112" name="Picture 24"/>
              <p:cNvPicPr>
                <a:picLocks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rot="149372">
                <a:off x="135" y="-17"/>
                <a:ext cx="329" cy="58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</p:pic>
        </p:grpSp>
      </p:grp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1092300" y="2333198"/>
            <a:ext cx="6542176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533400" indent="-533400">
              <a:defRPr>
                <a:solidFill>
                  <a:schemeClr val="tx1"/>
                </a:solidFill>
                <a:latin typeface="Arial" charset="0"/>
              </a:defRPr>
            </a:lvl1pPr>
            <a:lvl2pPr marL="990600" indent="-533400">
              <a:defRPr>
                <a:solidFill>
                  <a:schemeClr val="tx1"/>
                </a:solidFill>
                <a:latin typeface="Arial" charset="0"/>
              </a:defRPr>
            </a:lvl2pPr>
            <a:lvl3pPr marL="1447800" indent="-533400">
              <a:defRPr>
                <a:solidFill>
                  <a:schemeClr val="tx1"/>
                </a:solidFill>
                <a:latin typeface="Arial" charset="0"/>
              </a:defRPr>
            </a:lvl3pPr>
            <a:lvl4pPr marL="1905000" indent="-533400">
              <a:defRPr>
                <a:solidFill>
                  <a:schemeClr val="tx1"/>
                </a:solidFill>
                <a:latin typeface="Arial" charset="0"/>
              </a:defRPr>
            </a:lvl4pPr>
            <a:lvl5pPr marL="2362200" indent="-533400">
              <a:defRPr>
                <a:solidFill>
                  <a:schemeClr val="tx1"/>
                </a:solidFill>
                <a:latin typeface="Arial" charset="0"/>
              </a:defRPr>
            </a:lvl5pPr>
            <a:lvl6pPr marL="2819400" indent="-533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76600" indent="-533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33800" indent="-533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91000" indent="-533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  <a:r>
              <a:rPr lang="de-DE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.	</a:t>
            </a:r>
            <a:r>
              <a:rPr lang="de-DE" sz="28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If</a:t>
            </a:r>
            <a:r>
              <a:rPr lang="de-DE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8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root</a:t>
            </a:r>
            <a:r>
              <a:rPr lang="de-DE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+ </a:t>
            </a:r>
            <a:r>
              <a:rPr lang="de-DE" sz="28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cusp</a:t>
            </a:r>
            <a:r>
              <a:rPr lang="de-DE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8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necessary</a:t>
            </a:r>
            <a:r>
              <a:rPr lang="de-DE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</a:t>
            </a:r>
          </a:p>
          <a:p>
            <a:endParaRPr lang="de-DE" sz="2800" u="sng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de-DE" sz="2800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Root </a:t>
            </a:r>
            <a:r>
              <a:rPr lang="de-DE" sz="2800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repair</a:t>
            </a:r>
            <a:r>
              <a:rPr lang="de-DE" sz="28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800" u="sng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first</a:t>
            </a:r>
            <a:r>
              <a:rPr lang="de-DE" sz="2800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(</a:t>
            </a:r>
            <a:r>
              <a:rPr lang="de-DE" sz="28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interaction</a:t>
            </a:r>
            <a:r>
              <a:rPr lang="de-DE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8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between</a:t>
            </a:r>
            <a:endParaRPr lang="de-DE" sz="28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de-DE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de-DE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intercommissural </a:t>
            </a:r>
            <a:r>
              <a:rPr lang="de-DE" sz="28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distance</a:t>
            </a:r>
            <a:r>
              <a:rPr lang="de-DE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8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and</a:t>
            </a:r>
            <a:r>
              <a:rPr lang="de-DE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8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cusp</a:t>
            </a:r>
            <a:r>
              <a:rPr lang="de-DE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r>
              <a:rPr lang="de-DE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de-DE" sz="28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configuration</a:t>
            </a:r>
            <a:r>
              <a:rPr lang="de-DE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  <a:p>
            <a:endParaRPr lang="de-DE" sz="2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de-DE" sz="2800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4. </a:t>
            </a:r>
            <a:r>
              <a:rPr lang="de-DE" sz="2800" u="sng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Annular</a:t>
            </a:r>
            <a:r>
              <a:rPr lang="de-DE" sz="2800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800" u="sng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stabilization</a:t>
            </a:r>
            <a:r>
              <a:rPr lang="de-DE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(AI, </a:t>
            </a:r>
            <a:r>
              <a:rPr lang="de-DE" sz="28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durability</a:t>
            </a:r>
            <a:r>
              <a:rPr lang="de-DE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  <a:p>
            <a:endParaRPr lang="de-DE" sz="2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de-DE" sz="28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  <a:r>
              <a:rPr lang="de-DE" sz="2800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  <a:r>
              <a:rPr lang="de-DE" sz="2800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Correction</a:t>
            </a:r>
            <a:r>
              <a:rPr lang="de-DE" sz="28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800" u="sng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of</a:t>
            </a:r>
            <a:r>
              <a:rPr lang="de-DE" sz="2800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800" u="sng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cusp</a:t>
            </a:r>
            <a:r>
              <a:rPr lang="de-DE" sz="2800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800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prolapse</a:t>
            </a:r>
            <a:r>
              <a:rPr lang="de-DE" sz="28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(</a:t>
            </a:r>
            <a:r>
              <a:rPr lang="de-DE" sz="2800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eH</a:t>
            </a:r>
            <a:r>
              <a:rPr lang="de-DE" sz="28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endParaRPr lang="de-DE" sz="2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7A2EF-8F07-4649-AFA1-5750BF30BC6C}" type="datetime1">
              <a:rPr lang="de-DE"/>
              <a:pPr/>
              <a:t>17.09.2015</a:t>
            </a:fld>
            <a:endParaRPr lang="de-DE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1C25-FE8D-4FEC-80B5-56DB8BA9F672}" type="slidenum">
              <a:rPr lang="de-DE"/>
              <a:pPr/>
              <a:t>41</a:t>
            </a:fld>
            <a:endParaRPr lang="de-DE"/>
          </a:p>
        </p:txBody>
      </p:sp>
      <p:sp>
        <p:nvSpPr>
          <p:cNvPr id="694274" name="Text Box 2">
            <a:hlinkClick r:id="rId3" action="ppaction://hlinkfile"/>
          </p:cNvPr>
          <p:cNvSpPr txBox="1">
            <a:spLocks noChangeArrowheads="1"/>
          </p:cNvSpPr>
          <p:nvPr/>
        </p:nvSpPr>
        <p:spPr bwMode="auto">
          <a:xfrm>
            <a:off x="3370319" y="1116033"/>
            <a:ext cx="2417649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de-DE" sz="3200" dirty="0" err="1" smtClean="0">
                <a:solidFill>
                  <a:schemeClr val="tx2"/>
                </a:solidFill>
              </a:rPr>
              <a:t>Conclusions</a:t>
            </a:r>
            <a:endParaRPr lang="de-DE" sz="3200" dirty="0">
              <a:solidFill>
                <a:schemeClr val="tx2"/>
              </a:solidFill>
            </a:endParaRPr>
          </a:p>
        </p:txBody>
      </p:sp>
      <p:sp>
        <p:nvSpPr>
          <p:cNvPr id="694275" name="Text Box 3"/>
          <p:cNvSpPr txBox="1">
            <a:spLocks noChangeArrowheads="1"/>
          </p:cNvSpPr>
          <p:nvPr/>
        </p:nvSpPr>
        <p:spPr bwMode="auto">
          <a:xfrm>
            <a:off x="530225" y="2391266"/>
            <a:ext cx="8464177" cy="353943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buFontTx/>
              <a:buChar char="•"/>
              <a:defRPr/>
            </a:pPr>
            <a:r>
              <a:rPr lang="de-DE" sz="2400" dirty="0"/>
              <a:t>  </a:t>
            </a:r>
            <a:r>
              <a:rPr lang="de-DE" sz="2400" dirty="0" err="1"/>
              <a:t>Systematic</a:t>
            </a:r>
            <a:r>
              <a:rPr lang="de-DE" sz="2400" dirty="0"/>
              <a:t> </a:t>
            </a:r>
            <a:r>
              <a:rPr lang="de-DE" sz="2400" dirty="0" err="1"/>
              <a:t>analysis</a:t>
            </a:r>
            <a:r>
              <a:rPr lang="de-DE" sz="2400" dirty="0"/>
              <a:t> + </a:t>
            </a:r>
            <a:r>
              <a:rPr lang="de-DE" sz="2400" dirty="0" err="1"/>
              <a:t>correction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pathologic</a:t>
            </a:r>
            <a:r>
              <a:rPr lang="de-DE" sz="2400" dirty="0"/>
              <a:t> </a:t>
            </a:r>
            <a:r>
              <a:rPr lang="de-DE" sz="2400" dirty="0" err="1"/>
              <a:t>components</a:t>
            </a:r>
            <a:endParaRPr lang="de-DE" sz="2400" dirty="0"/>
          </a:p>
          <a:p>
            <a:pPr eaLnBrk="0" hangingPunct="0">
              <a:buFontTx/>
              <a:buChar char="•"/>
              <a:defRPr/>
            </a:pPr>
            <a:endParaRPr lang="de-DE" sz="2400" dirty="0"/>
          </a:p>
          <a:p>
            <a:pPr eaLnBrk="0" hangingPunct="0">
              <a:buFontTx/>
              <a:buChar char="•"/>
              <a:defRPr/>
            </a:pPr>
            <a:r>
              <a:rPr lang="de-DE" sz="2400" dirty="0"/>
              <a:t>  </a:t>
            </a:r>
            <a:r>
              <a:rPr lang="de-DE" sz="2400" dirty="0" err="1"/>
              <a:t>Many</a:t>
            </a:r>
            <a:r>
              <a:rPr lang="de-DE" sz="2400" dirty="0"/>
              <a:t> </a:t>
            </a:r>
            <a:r>
              <a:rPr lang="de-DE" sz="2400" dirty="0" err="1"/>
              <a:t>strategies</a:t>
            </a:r>
            <a:r>
              <a:rPr lang="de-DE" sz="2400" dirty="0"/>
              <a:t> </a:t>
            </a:r>
            <a:r>
              <a:rPr lang="de-DE" sz="2400" dirty="0" err="1"/>
              <a:t>defined</a:t>
            </a:r>
            <a:r>
              <a:rPr lang="de-DE" sz="2400" dirty="0"/>
              <a:t> </a:t>
            </a:r>
          </a:p>
          <a:p>
            <a:pPr eaLnBrk="0" hangingPunct="0">
              <a:buFontTx/>
              <a:buChar char="•"/>
              <a:defRPr/>
            </a:pPr>
            <a:endParaRPr lang="de-DE" sz="2400" dirty="0"/>
          </a:p>
          <a:p>
            <a:pPr eaLnBrk="0" hangingPunct="0">
              <a:buFontTx/>
              <a:buChar char="•"/>
              <a:defRPr/>
            </a:pPr>
            <a:r>
              <a:rPr lang="de-DE" sz="2400" dirty="0"/>
              <a:t>  </a:t>
            </a:r>
            <a:r>
              <a:rPr lang="de-DE" sz="2400" dirty="0" err="1"/>
              <a:t>Normalize</a:t>
            </a:r>
            <a:r>
              <a:rPr lang="de-DE" sz="2400" dirty="0"/>
              <a:t> </a:t>
            </a:r>
            <a:r>
              <a:rPr lang="de-DE" sz="2400" dirty="0" err="1"/>
              <a:t>cusp</a:t>
            </a:r>
            <a:r>
              <a:rPr lang="de-DE" sz="2400" dirty="0"/>
              <a:t> </a:t>
            </a:r>
            <a:r>
              <a:rPr lang="de-DE" sz="2400" dirty="0" err="1"/>
              <a:t>configuration</a:t>
            </a:r>
            <a:r>
              <a:rPr lang="de-DE" sz="2400" dirty="0"/>
              <a:t> (</a:t>
            </a:r>
            <a:r>
              <a:rPr lang="de-DE" sz="2400" dirty="0" err="1"/>
              <a:t>effective</a:t>
            </a:r>
            <a:r>
              <a:rPr lang="de-DE" sz="2400" dirty="0"/>
              <a:t> </a:t>
            </a:r>
            <a:r>
              <a:rPr lang="de-DE" sz="2400" dirty="0" err="1"/>
              <a:t>height</a:t>
            </a:r>
            <a:r>
              <a:rPr lang="de-DE" sz="2400" dirty="0"/>
              <a:t>)!</a:t>
            </a:r>
          </a:p>
          <a:p>
            <a:pPr eaLnBrk="0" hangingPunct="0">
              <a:defRPr/>
            </a:pPr>
            <a:endParaRPr lang="de-DE" sz="2400" dirty="0"/>
          </a:p>
          <a:p>
            <a:pPr eaLnBrk="0" hangingPunct="0">
              <a:buFontTx/>
              <a:buChar char="•"/>
              <a:defRPr/>
            </a:pPr>
            <a:r>
              <a:rPr lang="de-DE" sz="2400" dirty="0"/>
              <a:t>  </a:t>
            </a:r>
            <a:r>
              <a:rPr lang="de-DE" sz="2400" dirty="0" err="1"/>
              <a:t>Specific</a:t>
            </a:r>
            <a:r>
              <a:rPr lang="de-DE" sz="2400" dirty="0"/>
              <a:t> </a:t>
            </a:r>
            <a:r>
              <a:rPr lang="de-DE" sz="2400" dirty="0" err="1"/>
              <a:t>valve</a:t>
            </a:r>
            <a:r>
              <a:rPr lang="de-DE" sz="2400" dirty="0"/>
              <a:t> </a:t>
            </a:r>
            <a:r>
              <a:rPr lang="de-DE" sz="2400" dirty="0" err="1"/>
              <a:t>configurations</a:t>
            </a:r>
            <a:r>
              <a:rPr lang="de-DE" sz="2400" dirty="0"/>
              <a:t> </a:t>
            </a:r>
            <a:r>
              <a:rPr lang="de-DE" sz="2400" dirty="0" err="1"/>
              <a:t>require</a:t>
            </a:r>
            <a:r>
              <a:rPr lang="de-DE" sz="2400" dirty="0"/>
              <a:t> </a:t>
            </a:r>
            <a:r>
              <a:rPr lang="de-DE" sz="2400" dirty="0" err="1"/>
              <a:t>tailored</a:t>
            </a:r>
            <a:r>
              <a:rPr lang="de-DE" sz="2400" dirty="0"/>
              <a:t> </a:t>
            </a:r>
            <a:r>
              <a:rPr lang="de-DE" sz="2400" dirty="0" err="1"/>
              <a:t>approach</a:t>
            </a:r>
            <a:endParaRPr lang="de-DE" sz="2400" dirty="0"/>
          </a:p>
          <a:p>
            <a:pPr eaLnBrk="0" hangingPunct="0">
              <a:buFontTx/>
              <a:buChar char="•"/>
              <a:defRPr/>
            </a:pPr>
            <a:endParaRPr lang="de-DE" sz="2400" dirty="0"/>
          </a:p>
          <a:p>
            <a:pPr eaLnBrk="0" hangingPunct="0">
              <a:buFontTx/>
              <a:buChar char="•"/>
              <a:defRPr/>
            </a:pPr>
            <a:endParaRPr lang="de-DE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atumsplatzhalt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4785E6B-2B5A-4C32-9922-E74AAF11EFDE}" type="datetime1">
              <a:rPr lang="de-DE"/>
              <a:pPr eaLnBrk="1" hangingPunct="1"/>
              <a:t>17.09.2015</a:t>
            </a:fld>
            <a:endParaRPr lang="de-DE"/>
          </a:p>
        </p:txBody>
      </p:sp>
      <p:sp>
        <p:nvSpPr>
          <p:cNvPr id="35843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4AE1478-46F2-497B-A1FF-E1D59E393CF6}" type="slidenum">
              <a:rPr lang="de-DE"/>
              <a:pPr eaLnBrk="1" hangingPunct="1"/>
              <a:t>42</a:t>
            </a:fld>
            <a:endParaRPr lang="de-DE"/>
          </a:p>
        </p:txBody>
      </p:sp>
      <p:sp>
        <p:nvSpPr>
          <p:cNvPr id="35844" name="Rectangle 7"/>
          <p:cNvSpPr>
            <a:spLocks noGrp="1" noChangeArrowheads="1"/>
          </p:cNvSpPr>
          <p:nvPr>
            <p:ph type="title"/>
          </p:nvPr>
        </p:nvSpPr>
        <p:spPr>
          <a:xfrm>
            <a:off x="468313" y="908050"/>
            <a:ext cx="8207375" cy="792163"/>
          </a:xfrm>
        </p:spPr>
        <p:txBody>
          <a:bodyPr/>
          <a:lstStyle/>
          <a:p>
            <a:pPr algn="ctr" eaLnBrk="1" hangingPunct="1"/>
            <a:r>
              <a:rPr lang="de-DE" smtClean="0"/>
              <a:t>Aortic Valve Reconstruction</a:t>
            </a:r>
          </a:p>
        </p:txBody>
      </p:sp>
      <p:pic>
        <p:nvPicPr>
          <p:cNvPr id="35845" name="Inhaltsplatzhalt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790700"/>
            <a:ext cx="2808287" cy="4248150"/>
          </a:xfrm>
        </p:spPr>
      </p:pic>
      <p:pic>
        <p:nvPicPr>
          <p:cNvPr id="35846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276475"/>
            <a:ext cx="4257675" cy="336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feil nach rechts 4"/>
          <p:cNvSpPr/>
          <p:nvPr/>
        </p:nvSpPr>
        <p:spPr>
          <a:xfrm>
            <a:off x="3635375" y="3959225"/>
            <a:ext cx="792163" cy="33337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10066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10B3A-10CF-4FD2-AD99-ED36442C6995}" type="datetime1">
              <a:rPr lang="de-DE"/>
              <a:pPr/>
              <a:t>17.09.2015</a:t>
            </a:fld>
            <a:endParaRPr lang="de-DE"/>
          </a:p>
        </p:txBody>
      </p:sp>
      <p:sp>
        <p:nvSpPr>
          <p:cNvPr id="11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C8DBE-1BFE-4CE0-8E45-CECED54B247D}" type="slidenum">
              <a:rPr lang="de-DE"/>
              <a:pPr/>
              <a:t>43</a:t>
            </a:fld>
            <a:endParaRPr lang="de-DE"/>
          </a:p>
        </p:txBody>
      </p:sp>
      <p:pic>
        <p:nvPicPr>
          <p:cNvPr id="46082" name="Picture 2" descr="0401-099 Luftbild Klinikum 2006 - RB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700"/>
            <a:ext cx="9144000" cy="643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2339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495300" y="668338"/>
            <a:ext cx="8280400" cy="2862262"/>
          </a:xfrm>
          <a:effectLst>
            <a:outerShdw dist="28398" dir="3806097" algn="ctr" rotWithShape="0">
              <a:schemeClr val="bg2">
                <a:alpha val="50000"/>
              </a:schemeClr>
            </a:outerShdw>
          </a:effectLst>
        </p:spPr>
        <p:txBody>
          <a:bodyPr lIns="91440" tIns="45720" rIns="91440" bIns="45720" anchor="ctr"/>
          <a:lstStyle/>
          <a:p>
            <a:r>
              <a:rPr lang="de-DE" dirty="0" err="1">
                <a:solidFill>
                  <a:srgbClr val="FFFF00"/>
                </a:solidFill>
                <a:cs typeface="Times New Roman" pitchFamily="18" charset="0"/>
              </a:rPr>
              <a:t>Thank</a:t>
            </a:r>
            <a:r>
              <a:rPr lang="de-DE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de-DE" dirty="0" err="1">
                <a:solidFill>
                  <a:srgbClr val="FFFF00"/>
                </a:solidFill>
                <a:cs typeface="Times New Roman" pitchFamily="18" charset="0"/>
              </a:rPr>
              <a:t>you</a:t>
            </a:r>
            <a:r>
              <a:rPr lang="de-DE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de-DE" dirty="0" err="1">
                <a:solidFill>
                  <a:srgbClr val="FFFF00"/>
                </a:solidFill>
                <a:cs typeface="Times New Roman" pitchFamily="18" charset="0"/>
              </a:rPr>
              <a:t>for</a:t>
            </a:r>
            <a:r>
              <a:rPr lang="de-DE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de-DE" dirty="0" err="1">
                <a:solidFill>
                  <a:srgbClr val="FFFF00"/>
                </a:solidFill>
                <a:cs typeface="Times New Roman" pitchFamily="18" charset="0"/>
              </a:rPr>
              <a:t>your</a:t>
            </a:r>
            <a:r>
              <a:rPr lang="de-DE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de-DE" dirty="0" err="1">
                <a:solidFill>
                  <a:srgbClr val="FFFF00"/>
                </a:solidFill>
                <a:cs typeface="Times New Roman" pitchFamily="18" charset="0"/>
              </a:rPr>
              <a:t>attention</a:t>
            </a:r>
            <a:r>
              <a:rPr lang="de-DE" dirty="0">
                <a:solidFill>
                  <a:srgbClr val="FFFF00"/>
                </a:solidFill>
                <a:cs typeface="Times New Roman" pitchFamily="18" charset="0"/>
              </a:rPr>
              <a:t/>
            </a:r>
            <a:br>
              <a:rPr lang="de-DE" dirty="0">
                <a:solidFill>
                  <a:srgbClr val="FFFF00"/>
                </a:solidFill>
                <a:cs typeface="Times New Roman" pitchFamily="18" charset="0"/>
              </a:rPr>
            </a:br>
            <a:r>
              <a:rPr lang="de-DE" dirty="0">
                <a:solidFill>
                  <a:srgbClr val="FFFF00"/>
                </a:solidFill>
                <a:cs typeface="Arial" charset="0"/>
              </a:rPr>
              <a:t> </a:t>
            </a:r>
            <a:r>
              <a:rPr lang="de-DE" dirty="0">
                <a:solidFill>
                  <a:srgbClr val="FFFF00"/>
                </a:solidFill>
                <a:cs typeface="Times New Roman" pitchFamily="18" charset="0"/>
              </a:rPr>
              <a:t/>
            </a:r>
            <a:br>
              <a:rPr lang="de-DE" dirty="0">
                <a:solidFill>
                  <a:srgbClr val="FFFF00"/>
                </a:solidFill>
                <a:cs typeface="Times New Roman" pitchFamily="18" charset="0"/>
              </a:rPr>
            </a:br>
            <a:endParaRPr lang="de-DE" dirty="0">
              <a:solidFill>
                <a:srgbClr val="FFFF00"/>
              </a:solidFill>
            </a:endParaRPr>
          </a:p>
        </p:txBody>
      </p:sp>
      <p:grpSp>
        <p:nvGrpSpPr>
          <p:cNvPr id="46084" name="Group 4"/>
          <p:cNvGrpSpPr>
            <a:grpSpLocks/>
          </p:cNvGrpSpPr>
          <p:nvPr/>
        </p:nvGrpSpPr>
        <p:grpSpPr bwMode="auto">
          <a:xfrm>
            <a:off x="8343900" y="5521325"/>
            <a:ext cx="800100" cy="1336675"/>
            <a:chOff x="2147" y="576"/>
            <a:chExt cx="845" cy="1194"/>
          </a:xfrm>
        </p:grpSpPr>
        <p:pic>
          <p:nvPicPr>
            <p:cNvPr id="782341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160" y="576"/>
              <a:ext cx="832" cy="53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</p:spPr>
        </p:pic>
        <p:grpSp>
          <p:nvGrpSpPr>
            <p:cNvPr id="46086" name="Group 6"/>
            <p:cNvGrpSpPr>
              <a:grpSpLocks/>
            </p:cNvGrpSpPr>
            <p:nvPr/>
          </p:nvGrpSpPr>
          <p:grpSpPr bwMode="auto">
            <a:xfrm>
              <a:off x="2147" y="1186"/>
              <a:ext cx="623" cy="584"/>
              <a:chOff x="-106" y="-17"/>
              <a:chExt cx="623" cy="583"/>
            </a:xfrm>
          </p:grpSpPr>
          <p:sp>
            <p:nvSpPr>
              <p:cNvPr id="46087" name="Rectangle 7"/>
              <p:cNvSpPr>
                <a:spLocks/>
              </p:cNvSpPr>
              <p:nvPr/>
            </p:nvSpPr>
            <p:spPr bwMode="auto">
              <a:xfrm>
                <a:off x="-106" y="21"/>
                <a:ext cx="623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ctr"/>
                <a:r>
                  <a:rPr lang="en-US" sz="2200">
                    <a:latin typeface="Chalkboard Bold" pitchFamily="-16" charset="0"/>
                    <a:ea typeface="ＭＳ Ｐゴシック" pitchFamily="-16" charset="-128"/>
                    <a:sym typeface="Chalkboard Bold" pitchFamily="-16" charset="0"/>
                  </a:rPr>
                  <a:t>THG</a:t>
                </a:r>
              </a:p>
            </p:txBody>
          </p:sp>
          <p:pic>
            <p:nvPicPr>
              <p:cNvPr id="782344" name="Picture 8"/>
              <p:cNvPicPr>
                <a:picLocks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149372">
                <a:off x="135" y="-17"/>
                <a:ext cx="329" cy="58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512BA-0A6E-4BAA-9185-FD331F3BA888}" type="datetime1">
              <a:rPr lang="de-DE"/>
              <a:pPr/>
              <a:t>17.09.2015</a:t>
            </a:fld>
            <a:endParaRPr lang="de-DE"/>
          </a:p>
        </p:txBody>
      </p:sp>
      <p:sp>
        <p:nvSpPr>
          <p:cNvPr id="10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DAFD2-CABB-45A7-A2C5-BE3F0C68962F}" type="slidenum">
              <a:rPr lang="de-DE"/>
              <a:pPr/>
              <a:t>44</a:t>
            </a:fld>
            <a:endParaRPr lang="de-DE"/>
          </a:p>
        </p:txBody>
      </p:sp>
      <p:sp>
        <p:nvSpPr>
          <p:cNvPr id="612354" name="Text Box 2"/>
          <p:cNvSpPr txBox="1">
            <a:spLocks noChangeArrowheads="1"/>
          </p:cNvSpPr>
          <p:nvPr/>
        </p:nvSpPr>
        <p:spPr bwMode="auto">
          <a:xfrm>
            <a:off x="2011363" y="641350"/>
            <a:ext cx="5494337" cy="563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sz="40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Aortic</a:t>
            </a:r>
            <a:r>
              <a:rPr lang="de-DE" sz="40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40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Valve</a:t>
            </a:r>
            <a:r>
              <a:rPr lang="de-DE" sz="40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40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Repair</a:t>
            </a:r>
            <a:r>
              <a:rPr lang="de-DE" sz="40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algn="ctr"/>
            <a:r>
              <a:rPr lang="de-DE" sz="40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</a:t>
            </a:r>
          </a:p>
          <a:p>
            <a:pPr algn="ctr"/>
            <a:r>
              <a:rPr lang="de-DE" sz="40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Standardized</a:t>
            </a:r>
            <a:r>
              <a:rPr lang="de-DE" sz="40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Approach</a:t>
            </a:r>
          </a:p>
          <a:p>
            <a:pPr algn="ctr"/>
            <a:endParaRPr lang="de-DE" sz="40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endParaRPr lang="de-DE" sz="24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endParaRPr lang="de-DE" sz="24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endParaRPr lang="de-DE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de-DE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H.-J. Schäfers</a:t>
            </a:r>
          </a:p>
          <a:p>
            <a:pPr algn="ctr"/>
            <a:endParaRPr lang="de-DE" sz="2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de-DE" sz="2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Dept</a:t>
            </a:r>
            <a:r>
              <a:rPr lang="de-DE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  <a:r>
              <a:rPr lang="de-DE" sz="2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of</a:t>
            </a:r>
            <a:r>
              <a:rPr lang="de-DE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Thoracic</a:t>
            </a:r>
            <a:r>
              <a:rPr lang="de-DE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and</a:t>
            </a:r>
            <a:r>
              <a:rPr lang="de-DE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Cardiovascular</a:t>
            </a:r>
            <a:r>
              <a:rPr lang="de-DE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Surgery</a:t>
            </a:r>
            <a:endParaRPr lang="de-DE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de-DE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University Hospital </a:t>
            </a:r>
            <a:r>
              <a:rPr lang="de-DE" sz="2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of</a:t>
            </a:r>
            <a:r>
              <a:rPr lang="de-DE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Saarland</a:t>
            </a:r>
          </a:p>
          <a:p>
            <a:pPr algn="ctr"/>
            <a:r>
              <a:rPr lang="de-DE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Homburg/ Saar</a:t>
            </a:r>
          </a:p>
          <a:p>
            <a:pPr algn="ctr"/>
            <a:r>
              <a:rPr lang="de-DE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Germany</a:t>
            </a:r>
          </a:p>
        </p:txBody>
      </p:sp>
      <p:grpSp>
        <p:nvGrpSpPr>
          <p:cNvPr id="13315" name="Group 3"/>
          <p:cNvGrpSpPr>
            <a:grpSpLocks/>
          </p:cNvGrpSpPr>
          <p:nvPr/>
        </p:nvGrpSpPr>
        <p:grpSpPr bwMode="auto">
          <a:xfrm>
            <a:off x="8343900" y="5521325"/>
            <a:ext cx="800100" cy="1336675"/>
            <a:chOff x="2147" y="576"/>
            <a:chExt cx="845" cy="1194"/>
          </a:xfrm>
        </p:grpSpPr>
        <p:pic>
          <p:nvPicPr>
            <p:cNvPr id="612356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60" y="576"/>
              <a:ext cx="832" cy="53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</p:spPr>
        </p:pic>
        <p:grpSp>
          <p:nvGrpSpPr>
            <p:cNvPr id="13317" name="Group 5"/>
            <p:cNvGrpSpPr>
              <a:grpSpLocks/>
            </p:cNvGrpSpPr>
            <p:nvPr/>
          </p:nvGrpSpPr>
          <p:grpSpPr bwMode="auto">
            <a:xfrm>
              <a:off x="2147" y="1186"/>
              <a:ext cx="623" cy="584"/>
              <a:chOff x="-106" y="-17"/>
              <a:chExt cx="623" cy="583"/>
            </a:xfrm>
          </p:grpSpPr>
          <p:sp>
            <p:nvSpPr>
              <p:cNvPr id="13318" name="Rectangle 6"/>
              <p:cNvSpPr>
                <a:spLocks/>
              </p:cNvSpPr>
              <p:nvPr/>
            </p:nvSpPr>
            <p:spPr bwMode="auto">
              <a:xfrm>
                <a:off x="-106" y="21"/>
                <a:ext cx="623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ctr"/>
                <a:r>
                  <a:rPr lang="en-US" sz="2200">
                    <a:latin typeface="Chalkboard Bold" pitchFamily="-16" charset="0"/>
                    <a:ea typeface="ＭＳ Ｐゴシック" pitchFamily="-16" charset="-128"/>
                    <a:sym typeface="Chalkboard Bold" pitchFamily="-16" charset="0"/>
                  </a:rPr>
                  <a:t>THG</a:t>
                </a:r>
              </a:p>
            </p:txBody>
          </p:sp>
          <p:pic>
            <p:nvPicPr>
              <p:cNvPr id="612359" name="Picture 7"/>
              <p:cNvPicPr>
                <a:picLocks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rot="149372">
                <a:off x="135" y="-17"/>
                <a:ext cx="329" cy="58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/>
          <p:cNvSpPr>
            <a:spLocks noChangeArrowheads="1"/>
          </p:cNvSpPr>
          <p:nvPr/>
        </p:nvSpPr>
        <p:spPr bwMode="auto">
          <a:xfrm>
            <a:off x="6681788" y="5881688"/>
            <a:ext cx="449262" cy="976312"/>
          </a:xfrm>
          <a:prstGeom prst="upArrow">
            <a:avLst>
              <a:gd name="adj1" fmla="val 50000"/>
              <a:gd name="adj2" fmla="val 5432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/>
          <a:p>
            <a:pPr algn="ctr" eaLnBrk="0" hangingPunct="0"/>
            <a:endParaRPr lang="it-IT" sz="3200">
              <a:solidFill>
                <a:srgbClr val="FF3300"/>
              </a:solidFill>
              <a:effectLst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63730"/>
            <a:ext cx="4886452" cy="37476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" t="14642" r="33734" b="9196"/>
          <a:stretch>
            <a:fillRect/>
          </a:stretch>
        </p:blipFill>
        <p:spPr bwMode="auto">
          <a:xfrm>
            <a:off x="4427984" y="2467860"/>
            <a:ext cx="3306763" cy="3662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509" name="Group 5"/>
          <p:cNvGrpSpPr>
            <a:grpSpLocks/>
          </p:cNvGrpSpPr>
          <p:nvPr/>
        </p:nvGrpSpPr>
        <p:grpSpPr bwMode="auto">
          <a:xfrm>
            <a:off x="8343900" y="5521325"/>
            <a:ext cx="800100" cy="1336675"/>
            <a:chOff x="2147" y="576"/>
            <a:chExt cx="845" cy="1194"/>
          </a:xfrm>
        </p:grpSpPr>
        <p:pic>
          <p:nvPicPr>
            <p:cNvPr id="583686" name="Picture 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160" y="576"/>
              <a:ext cx="832" cy="53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</p:spPr>
        </p:pic>
        <p:grpSp>
          <p:nvGrpSpPr>
            <p:cNvPr id="21511" name="Group 7"/>
            <p:cNvGrpSpPr>
              <a:grpSpLocks/>
            </p:cNvGrpSpPr>
            <p:nvPr/>
          </p:nvGrpSpPr>
          <p:grpSpPr bwMode="auto">
            <a:xfrm>
              <a:off x="2147" y="1186"/>
              <a:ext cx="623" cy="584"/>
              <a:chOff x="-106" y="-17"/>
              <a:chExt cx="623" cy="583"/>
            </a:xfrm>
          </p:grpSpPr>
          <p:sp>
            <p:nvSpPr>
              <p:cNvPr id="21512" name="Rectangle 8"/>
              <p:cNvSpPr>
                <a:spLocks/>
              </p:cNvSpPr>
              <p:nvPr/>
            </p:nvSpPr>
            <p:spPr bwMode="auto">
              <a:xfrm>
                <a:off x="-106" y="21"/>
                <a:ext cx="623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ctr"/>
                <a:r>
                  <a:rPr lang="en-US" sz="2200">
                    <a:effectLst/>
                    <a:latin typeface="Chalkboard Bold" pitchFamily="-16" charset="0"/>
                    <a:ea typeface="ＭＳ Ｐゴシック" pitchFamily="34" charset="-128"/>
                    <a:sym typeface="Chalkboard Bold" pitchFamily="-16" charset="0"/>
                  </a:rPr>
                  <a:t>THG</a:t>
                </a:r>
              </a:p>
            </p:txBody>
          </p:sp>
          <p:pic>
            <p:nvPicPr>
              <p:cNvPr id="583689" name="Picture 9"/>
              <p:cNvPicPr>
                <a:picLocks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149372">
                <a:off x="135" y="-17"/>
                <a:ext cx="329" cy="58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2137371619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atumsplatzhalt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77FE9D3-DD32-413F-A547-C9E08032C6FD}" type="datetime1">
              <a:rPr lang="de-DE"/>
              <a:pPr eaLnBrk="1" hangingPunct="1"/>
              <a:t>17.09.2015</a:t>
            </a:fld>
            <a:endParaRPr lang="de-DE"/>
          </a:p>
        </p:txBody>
      </p:sp>
      <p:sp>
        <p:nvSpPr>
          <p:cNvPr id="17411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39720F8-8E85-4C32-80B9-4EB614ED36F5}" type="slidenum">
              <a:rPr lang="de-DE"/>
              <a:pPr eaLnBrk="1" hangingPunct="1"/>
              <a:t>6</a:t>
            </a:fld>
            <a:endParaRPr lang="de-DE"/>
          </a:p>
        </p:txBody>
      </p:sp>
      <p:sp>
        <p:nvSpPr>
          <p:cNvPr id="17412" name="Text Box 2"/>
          <p:cNvSpPr txBox="1">
            <a:spLocks noChangeArrowheads="1"/>
          </p:cNvSpPr>
          <p:nvPr/>
        </p:nvSpPr>
        <p:spPr bwMode="auto">
          <a:xfrm>
            <a:off x="885825" y="4829175"/>
            <a:ext cx="45831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e-DE" sz="2800"/>
              <a:t>C</a:t>
            </a:r>
            <a:r>
              <a:rPr lang="de-DE" sz="2800" baseline="-25000"/>
              <a:t>E </a:t>
            </a:r>
            <a:r>
              <a:rPr lang="de-DE" sz="2800"/>
              <a:t>= </a:t>
            </a:r>
            <a:r>
              <a:rPr lang="el-GR" sz="2800"/>
              <a:t>π</a:t>
            </a:r>
            <a:r>
              <a:rPr lang="de-DE" sz="2800"/>
              <a:t> </a:t>
            </a:r>
            <a:r>
              <a:rPr lang="en-US" sz="2800"/>
              <a:t>× </a:t>
            </a:r>
            <a:r>
              <a:rPr lang="de-DE" sz="2800"/>
              <a:t> [3/2</a:t>
            </a:r>
            <a:r>
              <a:rPr lang="en-US" sz="2800">
                <a:cs typeface="Arial" pitchFamily="34" charset="0"/>
              </a:rPr>
              <a:t>×(a+b) - </a:t>
            </a:r>
            <a:r>
              <a:rPr lang="el-GR" sz="2800">
                <a:cs typeface="Arial" pitchFamily="34" charset="0"/>
              </a:rPr>
              <a:t>√</a:t>
            </a:r>
            <a:r>
              <a:rPr lang="de-DE" sz="2800">
                <a:cs typeface="Arial" pitchFamily="34" charset="0"/>
              </a:rPr>
              <a:t>a</a:t>
            </a:r>
            <a:r>
              <a:rPr lang="en-US" sz="2800"/>
              <a:t>×b]</a:t>
            </a:r>
            <a:endParaRPr lang="el-GR" sz="2800"/>
          </a:p>
        </p:txBody>
      </p:sp>
      <p:sp>
        <p:nvSpPr>
          <p:cNvPr id="241667" name="Oval 3"/>
          <p:cNvSpPr>
            <a:spLocks noChangeArrowheads="1"/>
          </p:cNvSpPr>
          <p:nvPr/>
        </p:nvSpPr>
        <p:spPr bwMode="auto">
          <a:xfrm>
            <a:off x="2352675" y="1670050"/>
            <a:ext cx="4356100" cy="3035300"/>
          </a:xfrm>
          <a:prstGeom prst="ellipse">
            <a:avLst/>
          </a:prstGeom>
          <a:noFill/>
          <a:ln w="38100">
            <a:solidFill>
              <a:schemeClr val="tx2">
                <a:lumMod val="65000"/>
                <a:lumOff val="35000"/>
              </a:schemeClr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1668" name="Line 4"/>
          <p:cNvSpPr>
            <a:spLocks noChangeShapeType="1"/>
          </p:cNvSpPr>
          <p:nvPr/>
        </p:nvSpPr>
        <p:spPr bwMode="auto">
          <a:xfrm>
            <a:off x="2343150" y="3236913"/>
            <a:ext cx="21971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1669" name="Line 5"/>
          <p:cNvSpPr>
            <a:spLocks noChangeShapeType="1"/>
          </p:cNvSpPr>
          <p:nvPr/>
        </p:nvSpPr>
        <p:spPr bwMode="auto">
          <a:xfrm flipH="1">
            <a:off x="4514850" y="1692275"/>
            <a:ext cx="1270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416" name="Text Box 6"/>
          <p:cNvSpPr txBox="1">
            <a:spLocks noChangeArrowheads="1"/>
          </p:cNvSpPr>
          <p:nvPr/>
        </p:nvSpPr>
        <p:spPr bwMode="auto">
          <a:xfrm>
            <a:off x="3568700" y="2252663"/>
            <a:ext cx="284163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400"/>
              <a:t>a</a:t>
            </a:r>
          </a:p>
        </p:txBody>
      </p:sp>
      <p:sp>
        <p:nvSpPr>
          <p:cNvPr id="17417" name="Text Box 7"/>
          <p:cNvSpPr txBox="1">
            <a:spLocks noChangeArrowheads="1"/>
          </p:cNvSpPr>
          <p:nvPr/>
        </p:nvSpPr>
        <p:spPr bwMode="auto">
          <a:xfrm>
            <a:off x="900113" y="5445125"/>
            <a:ext cx="1446212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800"/>
              <a:t>b </a:t>
            </a:r>
            <a:r>
              <a:rPr lang="de-DE" sz="2800">
                <a:cs typeface="Arial" pitchFamily="34" charset="0"/>
              </a:rPr>
              <a:t>≈ r</a:t>
            </a:r>
            <a:r>
              <a:rPr lang="de-DE" sz="2800" baseline="-25000">
                <a:cs typeface="Arial" pitchFamily="34" charset="0"/>
              </a:rPr>
              <a:t>aorta</a:t>
            </a:r>
          </a:p>
          <a:p>
            <a:pPr eaLnBrk="1" hangingPunct="1"/>
            <a:r>
              <a:rPr lang="de-DE" sz="2800">
                <a:cs typeface="Arial" pitchFamily="34" charset="0"/>
              </a:rPr>
              <a:t>a </a:t>
            </a:r>
            <a:r>
              <a:rPr lang="de-DE" sz="2800"/>
              <a:t>≈ r</a:t>
            </a:r>
            <a:r>
              <a:rPr lang="de-DE" sz="2800" baseline="-25000"/>
              <a:t>cusp</a:t>
            </a:r>
            <a:endParaRPr lang="de-DE" sz="2800"/>
          </a:p>
        </p:txBody>
      </p:sp>
      <p:sp>
        <p:nvSpPr>
          <p:cNvPr id="17418" name="Line 8"/>
          <p:cNvSpPr>
            <a:spLocks noChangeShapeType="1"/>
          </p:cNvSpPr>
          <p:nvPr/>
        </p:nvSpPr>
        <p:spPr bwMode="auto">
          <a:xfrm>
            <a:off x="4665663" y="4894263"/>
            <a:ext cx="622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17419" name="Group 9"/>
          <p:cNvGrpSpPr>
            <a:grpSpLocks/>
          </p:cNvGrpSpPr>
          <p:nvPr/>
        </p:nvGrpSpPr>
        <p:grpSpPr bwMode="auto">
          <a:xfrm>
            <a:off x="2730500" y="984250"/>
            <a:ext cx="3771900" cy="3441700"/>
            <a:chOff x="1696" y="624"/>
            <a:chExt cx="2376" cy="2168"/>
          </a:xfrm>
        </p:grpSpPr>
        <p:sp>
          <p:nvSpPr>
            <p:cNvPr id="241674" name="Oval 10"/>
            <p:cNvSpPr>
              <a:spLocks noChangeArrowheads="1"/>
            </p:cNvSpPr>
            <p:nvPr/>
          </p:nvSpPr>
          <p:spPr bwMode="auto">
            <a:xfrm>
              <a:off x="1696" y="624"/>
              <a:ext cx="2376" cy="2168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DE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7437" name="Group 11"/>
            <p:cNvGrpSpPr>
              <a:grpSpLocks/>
            </p:cNvGrpSpPr>
            <p:nvPr/>
          </p:nvGrpSpPr>
          <p:grpSpPr bwMode="auto">
            <a:xfrm>
              <a:off x="1704" y="624"/>
              <a:ext cx="1200" cy="1168"/>
              <a:chOff x="1704" y="624"/>
              <a:chExt cx="1184" cy="1128"/>
            </a:xfrm>
          </p:grpSpPr>
          <p:sp>
            <p:nvSpPr>
              <p:cNvPr id="241676" name="Line 12"/>
              <p:cNvSpPr>
                <a:spLocks noChangeShapeType="1"/>
              </p:cNvSpPr>
              <p:nvPr/>
            </p:nvSpPr>
            <p:spPr bwMode="auto">
              <a:xfrm>
                <a:off x="1704" y="1752"/>
                <a:ext cx="1176" cy="0"/>
              </a:xfrm>
              <a:prstGeom prst="line">
                <a:avLst/>
              </a:prstGeom>
              <a:noFill/>
              <a:ln w="28575">
                <a:solidFill>
                  <a:srgbClr val="0070C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 sz="2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1677" name="Line 13"/>
              <p:cNvSpPr>
                <a:spLocks noChangeShapeType="1"/>
              </p:cNvSpPr>
              <p:nvPr/>
            </p:nvSpPr>
            <p:spPr bwMode="auto">
              <a:xfrm>
                <a:off x="2888" y="624"/>
                <a:ext cx="0" cy="1128"/>
              </a:xfrm>
              <a:prstGeom prst="line">
                <a:avLst/>
              </a:prstGeom>
              <a:noFill/>
              <a:ln w="28575">
                <a:solidFill>
                  <a:srgbClr val="0070C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 sz="2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241678" name="Rectangle 14"/>
          <p:cNvSpPr>
            <a:spLocks noChangeArrowheads="1"/>
          </p:cNvSpPr>
          <p:nvPr/>
        </p:nvSpPr>
        <p:spPr bwMode="auto">
          <a:xfrm>
            <a:off x="4660900" y="762000"/>
            <a:ext cx="2514600" cy="396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de-DE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17421" name="Group 15"/>
          <p:cNvGrpSpPr>
            <a:grpSpLocks/>
          </p:cNvGrpSpPr>
          <p:nvPr/>
        </p:nvGrpSpPr>
        <p:grpSpPr bwMode="auto">
          <a:xfrm rot="-5400000">
            <a:off x="7014369" y="1634332"/>
            <a:ext cx="1927225" cy="1627187"/>
            <a:chOff x="2540" y="1456"/>
            <a:chExt cx="3094" cy="2569"/>
          </a:xfrm>
        </p:grpSpPr>
        <p:pic>
          <p:nvPicPr>
            <p:cNvPr id="17433" name="Picture 16" descr="PDVD_00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15" t="26926" r="23494" b="24158"/>
            <a:stretch>
              <a:fillRect/>
            </a:stretch>
          </p:blipFill>
          <p:spPr bwMode="auto">
            <a:xfrm>
              <a:off x="2540" y="1456"/>
              <a:ext cx="3094" cy="256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1681" name="Line 17"/>
            <p:cNvSpPr>
              <a:spLocks noChangeShapeType="1"/>
            </p:cNvSpPr>
            <p:nvPr/>
          </p:nvSpPr>
          <p:spPr bwMode="auto">
            <a:xfrm flipH="1">
              <a:off x="3756" y="2110"/>
              <a:ext cx="209" cy="110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/>
            <a:lstStyle/>
            <a:p>
              <a:pPr>
                <a:defRPr/>
              </a:pPr>
              <a:endParaRPr lang="de-DE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1682" name="Line 18"/>
            <p:cNvSpPr>
              <a:spLocks noChangeShapeType="1"/>
            </p:cNvSpPr>
            <p:nvPr/>
          </p:nvSpPr>
          <p:spPr bwMode="auto">
            <a:xfrm flipV="1">
              <a:off x="3949" y="2037"/>
              <a:ext cx="212" cy="115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/>
            <a:lstStyle/>
            <a:p>
              <a:pPr>
                <a:defRPr/>
              </a:pPr>
              <a:endParaRPr lang="de-DE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7422" name="Group 19"/>
          <p:cNvGrpSpPr>
            <a:grpSpLocks/>
          </p:cNvGrpSpPr>
          <p:nvPr/>
        </p:nvGrpSpPr>
        <p:grpSpPr bwMode="auto">
          <a:xfrm>
            <a:off x="7407275" y="4794250"/>
            <a:ext cx="1489075" cy="1693863"/>
            <a:chOff x="3626" y="603"/>
            <a:chExt cx="1683" cy="1912"/>
          </a:xfrm>
        </p:grpSpPr>
        <p:pic>
          <p:nvPicPr>
            <p:cNvPr id="17429" name="Picture 20" descr="Nöhl Christian 2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53" t="27066" r="15306" b="30090"/>
            <a:stretch>
              <a:fillRect/>
            </a:stretch>
          </p:blipFill>
          <p:spPr bwMode="auto">
            <a:xfrm>
              <a:off x="3626" y="603"/>
              <a:ext cx="1683" cy="191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430" name="Group 21"/>
            <p:cNvGrpSpPr>
              <a:grpSpLocks/>
            </p:cNvGrpSpPr>
            <p:nvPr/>
          </p:nvGrpSpPr>
          <p:grpSpPr bwMode="auto">
            <a:xfrm>
              <a:off x="3840" y="1272"/>
              <a:ext cx="1112" cy="432"/>
              <a:chOff x="3840" y="1272"/>
              <a:chExt cx="1112" cy="432"/>
            </a:xfrm>
          </p:grpSpPr>
          <p:sp>
            <p:nvSpPr>
              <p:cNvPr id="241686" name="Line 22"/>
              <p:cNvSpPr>
                <a:spLocks noChangeShapeType="1"/>
              </p:cNvSpPr>
              <p:nvPr/>
            </p:nvSpPr>
            <p:spPr bwMode="auto">
              <a:xfrm flipV="1">
                <a:off x="4080" y="1639"/>
                <a:ext cx="791" cy="65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 sz="2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1687" name="Line 23"/>
              <p:cNvSpPr>
                <a:spLocks noChangeShapeType="1"/>
              </p:cNvSpPr>
              <p:nvPr/>
            </p:nvSpPr>
            <p:spPr bwMode="auto">
              <a:xfrm flipV="1">
                <a:off x="3840" y="1270"/>
                <a:ext cx="1112" cy="82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 sz="2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17423" name="Line 24"/>
          <p:cNvSpPr>
            <a:spLocks noChangeShapeType="1"/>
          </p:cNvSpPr>
          <p:nvPr/>
        </p:nvSpPr>
        <p:spPr bwMode="auto">
          <a:xfrm>
            <a:off x="2700338" y="6092825"/>
            <a:ext cx="8382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424" name="Text Box 25"/>
          <p:cNvSpPr txBox="1">
            <a:spLocks noChangeArrowheads="1"/>
          </p:cNvSpPr>
          <p:nvPr/>
        </p:nvSpPr>
        <p:spPr bwMode="auto">
          <a:xfrm>
            <a:off x="3851275" y="5805488"/>
            <a:ext cx="23399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800"/>
              <a:t>r</a:t>
            </a:r>
            <a:r>
              <a:rPr lang="de-DE" sz="2800" baseline="-25000"/>
              <a:t>cusp </a:t>
            </a:r>
            <a:r>
              <a:rPr lang="de-DE" sz="2800">
                <a:cs typeface="Arial" pitchFamily="34" charset="0"/>
              </a:rPr>
              <a:t>≈ 1 / </a:t>
            </a:r>
            <a:r>
              <a:rPr lang="de-DE" sz="2800"/>
              <a:t>r</a:t>
            </a:r>
            <a:r>
              <a:rPr lang="de-DE" sz="2800" baseline="-25000"/>
              <a:t>aorta</a:t>
            </a:r>
            <a:endParaRPr lang="de-DE" sz="2800" baseline="-25000">
              <a:cs typeface="Arial" pitchFamily="34" charset="0"/>
            </a:endParaRPr>
          </a:p>
        </p:txBody>
      </p:sp>
      <p:sp>
        <p:nvSpPr>
          <p:cNvPr id="17425" name="Text Box 26"/>
          <p:cNvSpPr txBox="1">
            <a:spLocks noChangeArrowheads="1"/>
          </p:cNvSpPr>
          <p:nvPr/>
        </p:nvSpPr>
        <p:spPr bwMode="auto">
          <a:xfrm>
            <a:off x="1520825" y="103188"/>
            <a:ext cx="60436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800">
                <a:solidFill>
                  <a:schemeClr val="tx2"/>
                </a:solidFill>
              </a:rPr>
              <a:t>Reduction of STJ and Cusp Prolapse</a:t>
            </a:r>
          </a:p>
        </p:txBody>
      </p:sp>
      <p:sp>
        <p:nvSpPr>
          <p:cNvPr id="17426" name="Text Box 27"/>
          <p:cNvSpPr txBox="1">
            <a:spLocks noChangeArrowheads="1"/>
          </p:cNvSpPr>
          <p:nvPr/>
        </p:nvSpPr>
        <p:spPr bwMode="auto">
          <a:xfrm>
            <a:off x="4810125" y="1674813"/>
            <a:ext cx="3556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400"/>
              <a:t>b</a:t>
            </a:r>
          </a:p>
        </p:txBody>
      </p:sp>
      <p:sp>
        <p:nvSpPr>
          <p:cNvPr id="17427" name="Text Box 28"/>
          <p:cNvSpPr txBox="1">
            <a:spLocks noChangeArrowheads="1"/>
          </p:cNvSpPr>
          <p:nvPr/>
        </p:nvSpPr>
        <p:spPr bwMode="auto">
          <a:xfrm>
            <a:off x="3108325" y="2851150"/>
            <a:ext cx="4254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400">
                <a:solidFill>
                  <a:schemeClr val="accent2"/>
                </a:solidFill>
              </a:rPr>
              <a:t>a‘</a:t>
            </a:r>
          </a:p>
        </p:txBody>
      </p:sp>
      <p:sp>
        <p:nvSpPr>
          <p:cNvPr id="17428" name="Text Box 29"/>
          <p:cNvSpPr txBox="1">
            <a:spLocks noChangeArrowheads="1"/>
          </p:cNvSpPr>
          <p:nvPr/>
        </p:nvSpPr>
        <p:spPr bwMode="auto">
          <a:xfrm>
            <a:off x="4805363" y="2595563"/>
            <a:ext cx="42545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400">
                <a:solidFill>
                  <a:schemeClr val="accent2"/>
                </a:solidFill>
              </a:rPr>
              <a:t>b‘</a:t>
            </a:r>
          </a:p>
        </p:txBody>
      </p:sp>
      <p:sp>
        <p:nvSpPr>
          <p:cNvPr id="2" name="Ellipse 1"/>
          <p:cNvSpPr/>
          <p:nvPr/>
        </p:nvSpPr>
        <p:spPr>
          <a:xfrm>
            <a:off x="3568700" y="5457798"/>
            <a:ext cx="2933700" cy="12835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08935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1A378-7985-41B7-AC80-9DE51E5414D7}" type="datetime1">
              <a:rPr lang="de-DE"/>
              <a:pPr/>
              <a:t>17.09.2015</a:t>
            </a:fld>
            <a:endParaRPr lang="de-DE"/>
          </a:p>
        </p:txBody>
      </p:sp>
      <p:sp>
        <p:nvSpPr>
          <p:cNvPr id="15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ED234-1A1C-47A7-A1C7-802C685AE2B2}" type="slidenum">
              <a:rPr lang="de-DE"/>
              <a:pPr/>
              <a:t>7</a:t>
            </a:fld>
            <a:endParaRPr lang="de-DE"/>
          </a:p>
        </p:txBody>
      </p:sp>
      <p:sp>
        <p:nvSpPr>
          <p:cNvPr id="473091" name="Text Box 3"/>
          <p:cNvSpPr txBox="1">
            <a:spLocks noChangeArrowheads="1"/>
          </p:cNvSpPr>
          <p:nvPr/>
        </p:nvSpPr>
        <p:spPr bwMode="auto">
          <a:xfrm>
            <a:off x="1479550" y="905347"/>
            <a:ext cx="61626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Standardized</a:t>
            </a:r>
            <a:r>
              <a:rPr lang="de-DE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Aortic</a:t>
            </a:r>
            <a:r>
              <a:rPr lang="de-DE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Valve</a:t>
            </a:r>
            <a:r>
              <a:rPr lang="de-DE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Repair</a:t>
            </a:r>
            <a:endParaRPr lang="de-DE" sz="32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73104" name="Rectangle 16"/>
          <p:cNvSpPr>
            <a:spLocks noChangeArrowheads="1"/>
          </p:cNvSpPr>
          <p:nvPr/>
        </p:nvSpPr>
        <p:spPr bwMode="auto">
          <a:xfrm>
            <a:off x="5192713" y="5010150"/>
            <a:ext cx="303858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8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Valve</a:t>
            </a:r>
            <a:r>
              <a:rPr lang="de-DE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8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morphology</a:t>
            </a:r>
            <a:endParaRPr lang="de-DE" sz="28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de-DE" sz="28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Cusp</a:t>
            </a:r>
            <a:r>
              <a:rPr lang="de-DE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8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pathology</a:t>
            </a:r>
            <a:endParaRPr lang="de-DE" sz="2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73105" name="Rectangle 17"/>
          <p:cNvSpPr>
            <a:spLocks noChangeArrowheads="1"/>
          </p:cNvSpPr>
          <p:nvPr/>
        </p:nvSpPr>
        <p:spPr bwMode="auto">
          <a:xfrm>
            <a:off x="5160963" y="1901775"/>
            <a:ext cx="25812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Root </a:t>
            </a:r>
            <a:r>
              <a:rPr lang="de-DE" sz="28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pathology</a:t>
            </a:r>
            <a:endParaRPr lang="de-DE" sz="2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73106" name="AutoShape 18"/>
          <p:cNvSpPr>
            <a:spLocks noChangeArrowheads="1"/>
          </p:cNvSpPr>
          <p:nvPr/>
        </p:nvSpPr>
        <p:spPr bwMode="auto">
          <a:xfrm>
            <a:off x="5932488" y="2824907"/>
            <a:ext cx="620712" cy="1900237"/>
          </a:xfrm>
          <a:prstGeom prst="rtTriangle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3107" name="AutoShape 19"/>
          <p:cNvSpPr>
            <a:spLocks noChangeArrowheads="1"/>
          </p:cNvSpPr>
          <p:nvPr/>
        </p:nvSpPr>
        <p:spPr bwMode="auto">
          <a:xfrm rot="10800000">
            <a:off x="6075363" y="2834432"/>
            <a:ext cx="600075" cy="1890712"/>
          </a:xfrm>
          <a:prstGeom prst="rtTriangle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9463" name="Group 20"/>
          <p:cNvGrpSpPr>
            <a:grpSpLocks/>
          </p:cNvGrpSpPr>
          <p:nvPr/>
        </p:nvGrpSpPr>
        <p:grpSpPr bwMode="auto">
          <a:xfrm>
            <a:off x="8343900" y="5508625"/>
            <a:ext cx="800100" cy="1336675"/>
            <a:chOff x="2147" y="576"/>
            <a:chExt cx="845" cy="1194"/>
          </a:xfrm>
        </p:grpSpPr>
        <p:pic>
          <p:nvPicPr>
            <p:cNvPr id="473109" name="Picture 2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60" y="576"/>
              <a:ext cx="832" cy="53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</p:spPr>
        </p:pic>
        <p:grpSp>
          <p:nvGrpSpPr>
            <p:cNvPr id="19465" name="Group 22"/>
            <p:cNvGrpSpPr>
              <a:grpSpLocks/>
            </p:cNvGrpSpPr>
            <p:nvPr/>
          </p:nvGrpSpPr>
          <p:grpSpPr bwMode="auto">
            <a:xfrm>
              <a:off x="2147" y="1186"/>
              <a:ext cx="623" cy="584"/>
              <a:chOff x="-106" y="-17"/>
              <a:chExt cx="623" cy="583"/>
            </a:xfrm>
          </p:grpSpPr>
          <p:sp>
            <p:nvSpPr>
              <p:cNvPr id="19466" name="Rectangle 23"/>
              <p:cNvSpPr>
                <a:spLocks/>
              </p:cNvSpPr>
              <p:nvPr/>
            </p:nvSpPr>
            <p:spPr bwMode="auto">
              <a:xfrm>
                <a:off x="-106" y="21"/>
                <a:ext cx="623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ctr"/>
                <a:r>
                  <a:rPr lang="en-US" sz="2200">
                    <a:latin typeface="Chalkboard Bold" pitchFamily="-16" charset="0"/>
                    <a:ea typeface="ＭＳ Ｐゴシック" pitchFamily="-16" charset="-128"/>
                    <a:sym typeface="Chalkboard Bold" pitchFamily="-16" charset="0"/>
                  </a:rPr>
                  <a:t>THG</a:t>
                </a:r>
              </a:p>
            </p:txBody>
          </p:sp>
          <p:pic>
            <p:nvPicPr>
              <p:cNvPr id="473112" name="Picture 24"/>
              <p:cNvPicPr>
                <a:picLocks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rot="149372">
                <a:off x="135" y="-17"/>
                <a:ext cx="329" cy="58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</p:pic>
        </p:grpSp>
      </p:grpSp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1063625" y="2339975"/>
            <a:ext cx="2395538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3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Assessment</a:t>
            </a:r>
          </a:p>
          <a:p>
            <a:endParaRPr lang="de-DE" sz="320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endParaRPr lang="de-DE" sz="320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endParaRPr lang="de-DE" sz="320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endParaRPr lang="de-DE" sz="320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de-DE" sz="3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Correction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5891-F216-4506-8659-3D3DF6276234}" type="datetime1">
              <a:rPr lang="de-DE"/>
              <a:pPr/>
              <a:t>17.09.2015</a:t>
            </a:fld>
            <a:endParaRPr lang="de-DE"/>
          </a:p>
        </p:txBody>
      </p:sp>
      <p:sp>
        <p:nvSpPr>
          <p:cNvPr id="11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B5492-BD0F-4F2A-A0DD-D69B617A3848}" type="slidenum">
              <a:rPr lang="de-DE"/>
              <a:pPr/>
              <a:t>8</a:t>
            </a:fld>
            <a:endParaRPr lang="de-DE"/>
          </a:p>
        </p:txBody>
      </p:sp>
      <p:sp>
        <p:nvSpPr>
          <p:cNvPr id="473091" name="Text Box 3"/>
          <p:cNvSpPr txBox="1">
            <a:spLocks noChangeArrowheads="1"/>
          </p:cNvSpPr>
          <p:nvPr/>
        </p:nvSpPr>
        <p:spPr bwMode="auto">
          <a:xfrm>
            <a:off x="1479550" y="417513"/>
            <a:ext cx="61626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sz="3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Standardized Aortic Valve Repair</a:t>
            </a:r>
          </a:p>
        </p:txBody>
      </p:sp>
      <p:grpSp>
        <p:nvGrpSpPr>
          <p:cNvPr id="21507" name="Group 20"/>
          <p:cNvGrpSpPr>
            <a:grpSpLocks/>
          </p:cNvGrpSpPr>
          <p:nvPr/>
        </p:nvGrpSpPr>
        <p:grpSpPr bwMode="auto">
          <a:xfrm>
            <a:off x="8343900" y="5508625"/>
            <a:ext cx="800100" cy="1336675"/>
            <a:chOff x="2147" y="576"/>
            <a:chExt cx="845" cy="1194"/>
          </a:xfrm>
        </p:grpSpPr>
        <p:pic>
          <p:nvPicPr>
            <p:cNvPr id="473109" name="Picture 2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60" y="576"/>
              <a:ext cx="832" cy="53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</p:spPr>
        </p:pic>
        <p:grpSp>
          <p:nvGrpSpPr>
            <p:cNvPr id="21509" name="Group 22"/>
            <p:cNvGrpSpPr>
              <a:grpSpLocks/>
            </p:cNvGrpSpPr>
            <p:nvPr/>
          </p:nvGrpSpPr>
          <p:grpSpPr bwMode="auto">
            <a:xfrm>
              <a:off x="2147" y="1186"/>
              <a:ext cx="623" cy="584"/>
              <a:chOff x="-106" y="-17"/>
              <a:chExt cx="623" cy="583"/>
            </a:xfrm>
          </p:grpSpPr>
          <p:sp>
            <p:nvSpPr>
              <p:cNvPr id="21510" name="Rectangle 23"/>
              <p:cNvSpPr>
                <a:spLocks/>
              </p:cNvSpPr>
              <p:nvPr/>
            </p:nvSpPr>
            <p:spPr bwMode="auto">
              <a:xfrm>
                <a:off x="-106" y="21"/>
                <a:ext cx="623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ctr"/>
                <a:r>
                  <a:rPr lang="en-US" sz="2200">
                    <a:latin typeface="Chalkboard Bold" pitchFamily="-16" charset="0"/>
                    <a:ea typeface="ＭＳ Ｐゴシック" pitchFamily="-16" charset="-128"/>
                    <a:sym typeface="Chalkboard Bold" pitchFamily="-16" charset="0"/>
                  </a:rPr>
                  <a:t>THG</a:t>
                </a:r>
              </a:p>
            </p:txBody>
          </p:sp>
          <p:pic>
            <p:nvPicPr>
              <p:cNvPr id="473112" name="Picture 24"/>
              <p:cNvPicPr>
                <a:picLocks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rot="149372">
                <a:off x="135" y="-17"/>
                <a:ext cx="329" cy="58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</p:pic>
        </p:grpSp>
      </p:grp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2155825" y="1844675"/>
            <a:ext cx="4102100" cy="447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533400" indent="-533400">
              <a:defRPr>
                <a:solidFill>
                  <a:schemeClr val="tx1"/>
                </a:solidFill>
                <a:latin typeface="Arial" charset="0"/>
              </a:defRPr>
            </a:lvl1pPr>
            <a:lvl2pPr marL="990600" indent="-533400">
              <a:defRPr>
                <a:solidFill>
                  <a:schemeClr val="tx1"/>
                </a:solidFill>
                <a:latin typeface="Arial" charset="0"/>
              </a:defRPr>
            </a:lvl2pPr>
            <a:lvl3pPr marL="1447800" indent="-533400">
              <a:defRPr>
                <a:solidFill>
                  <a:schemeClr val="tx1"/>
                </a:solidFill>
                <a:latin typeface="Arial" charset="0"/>
              </a:defRPr>
            </a:lvl3pPr>
            <a:lvl4pPr marL="1905000" indent="-533400">
              <a:defRPr>
                <a:solidFill>
                  <a:schemeClr val="tx1"/>
                </a:solidFill>
                <a:latin typeface="Arial" charset="0"/>
              </a:defRPr>
            </a:lvl4pPr>
            <a:lvl5pPr marL="2362200" indent="-533400">
              <a:defRPr>
                <a:solidFill>
                  <a:schemeClr val="tx1"/>
                </a:solidFill>
                <a:latin typeface="Arial" charset="0"/>
              </a:defRPr>
            </a:lvl5pPr>
            <a:lvl6pPr marL="2819400" indent="-533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76600" indent="-533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33800" indent="-533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91000" indent="-533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AutoNum type="arabicPeriod"/>
            </a:pPr>
            <a:r>
              <a:rPr lang="de-DE" sz="3200">
                <a:effectLst>
                  <a:outerShdw blurRad="38100" dist="38100" dir="2700000" algn="tl">
                    <a:srgbClr val="C0C0C0"/>
                  </a:outerShdw>
                </a:effectLst>
              </a:rPr>
              <a:t>Assessment root</a:t>
            </a:r>
          </a:p>
          <a:p>
            <a:pPr>
              <a:buFontTx/>
              <a:buAutoNum type="arabicPeriod"/>
            </a:pPr>
            <a:r>
              <a:rPr lang="de-DE" sz="3200">
                <a:effectLst>
                  <a:outerShdw blurRad="38100" dist="38100" dir="2700000" algn="tl">
                    <a:srgbClr val="C0C0C0"/>
                  </a:outerShdw>
                </a:effectLst>
              </a:rPr>
              <a:t>Assessment cusps</a:t>
            </a:r>
          </a:p>
          <a:p>
            <a:pPr>
              <a:buFontTx/>
              <a:buAutoNum type="arabicPeriod"/>
            </a:pPr>
            <a:endParaRPr lang="de-DE" sz="320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Tx/>
              <a:buAutoNum type="arabicPeriod"/>
            </a:pPr>
            <a:endParaRPr lang="de-DE" sz="320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Tx/>
              <a:buAutoNum type="arabicPeriod"/>
            </a:pPr>
            <a:r>
              <a:rPr lang="de-DE" sz="3200">
                <a:effectLst>
                  <a:outerShdw blurRad="38100" dist="38100" dir="2700000" algn="tl">
                    <a:srgbClr val="C0C0C0"/>
                  </a:outerShdw>
                </a:effectLst>
              </a:rPr>
              <a:t>Correction root</a:t>
            </a:r>
          </a:p>
          <a:p>
            <a:pPr>
              <a:buFontTx/>
              <a:buAutoNum type="arabicPeriod"/>
            </a:pPr>
            <a:r>
              <a:rPr lang="de-DE" sz="3200">
                <a:effectLst>
                  <a:outerShdw blurRad="38100" dist="38100" dir="2700000" algn="tl">
                    <a:srgbClr val="C0C0C0"/>
                  </a:outerShdw>
                </a:effectLst>
              </a:rPr>
              <a:t>Correction cusps</a:t>
            </a:r>
          </a:p>
          <a:p>
            <a:endParaRPr lang="de-DE" sz="320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endParaRPr lang="de-DE" sz="320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endParaRPr lang="de-DE" sz="3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1"/>
          <p:cNvSpPr>
            <a:spLocks noGrp="1"/>
          </p:cNvSpPr>
          <p:nvPr>
            <p:ph type="dt" sz="half" idx="10"/>
          </p:nvPr>
        </p:nvSpPr>
        <p:spPr>
          <a:xfrm>
            <a:off x="1223963" y="5895429"/>
            <a:ext cx="900112" cy="269875"/>
          </a:xfrm>
        </p:spPr>
        <p:txBody>
          <a:bodyPr/>
          <a:lstStyle/>
          <a:p>
            <a:fld id="{22D6113F-E0BC-479B-87B4-2916386B298B}" type="datetime1">
              <a:rPr lang="de-DE"/>
              <a:pPr/>
              <a:t>17.09.2015</a:t>
            </a:fld>
            <a:endParaRPr lang="de-DE"/>
          </a:p>
        </p:txBody>
      </p:sp>
      <p:sp>
        <p:nvSpPr>
          <p:cNvPr id="12" name="Foliennummernplatzhalter 3"/>
          <p:cNvSpPr>
            <a:spLocks noGrp="1"/>
          </p:cNvSpPr>
          <p:nvPr>
            <p:ph type="sldNum" sz="quarter" idx="12"/>
          </p:nvPr>
        </p:nvSpPr>
        <p:spPr>
          <a:xfrm flipH="1">
            <a:off x="792163" y="5895429"/>
            <a:ext cx="360362" cy="269875"/>
          </a:xfrm>
        </p:spPr>
        <p:txBody>
          <a:bodyPr/>
          <a:lstStyle/>
          <a:p>
            <a:fld id="{1E9E8395-BB38-4871-AFB7-182DCBEE7285}" type="slidenum">
              <a:rPr lang="de-DE"/>
              <a:pPr/>
              <a:t>9</a:t>
            </a:fld>
            <a:endParaRPr lang="de-DE"/>
          </a:p>
        </p:txBody>
      </p:sp>
      <p:sp>
        <p:nvSpPr>
          <p:cNvPr id="716812" name="Rectangle 12"/>
          <p:cNvSpPr>
            <a:spLocks noChangeArrowheads="1"/>
          </p:cNvSpPr>
          <p:nvPr/>
        </p:nvSpPr>
        <p:spPr bwMode="auto">
          <a:xfrm>
            <a:off x="2828424" y="1144042"/>
            <a:ext cx="33744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3200" dirty="0" smtClean="0"/>
              <a:t>Root Assessment</a:t>
            </a:r>
            <a:endParaRPr lang="de-DE" sz="3200" dirty="0"/>
          </a:p>
        </p:txBody>
      </p:sp>
      <p:sp>
        <p:nvSpPr>
          <p:cNvPr id="716826" name="Text Box 26"/>
          <p:cNvSpPr txBox="1">
            <a:spLocks noChangeArrowheads="1"/>
          </p:cNvSpPr>
          <p:nvPr/>
        </p:nvSpPr>
        <p:spPr bwMode="auto">
          <a:xfrm>
            <a:off x="822325" y="2265834"/>
            <a:ext cx="7148111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800" dirty="0" smtClean="0"/>
              <a:t>Echo:</a:t>
            </a:r>
          </a:p>
          <a:p>
            <a:pPr>
              <a:defRPr/>
            </a:pPr>
            <a:r>
              <a:rPr lang="de-DE" sz="2800" dirty="0" smtClean="0"/>
              <a:t>Maximum </a:t>
            </a:r>
            <a:r>
              <a:rPr lang="de-DE" sz="2800" dirty="0" err="1" smtClean="0"/>
              <a:t>sinus</a:t>
            </a:r>
            <a:r>
              <a:rPr lang="de-DE" sz="2800" dirty="0" smtClean="0"/>
              <a:t> </a:t>
            </a:r>
            <a:r>
              <a:rPr lang="de-DE" sz="2800" dirty="0" err="1" smtClean="0"/>
              <a:t>diameter</a:t>
            </a:r>
            <a:r>
              <a:rPr lang="de-DE" sz="2800" dirty="0" smtClean="0"/>
              <a:t> ► &gt;40 / 45 mm?</a:t>
            </a:r>
          </a:p>
          <a:p>
            <a:pPr>
              <a:defRPr/>
            </a:pPr>
            <a:r>
              <a:rPr lang="de-DE" sz="2800" dirty="0" smtClean="0"/>
              <a:t>ST </a:t>
            </a:r>
            <a:r>
              <a:rPr lang="de-DE" sz="2800" dirty="0" err="1" smtClean="0"/>
              <a:t>diameter</a:t>
            </a:r>
            <a:r>
              <a:rPr lang="de-DE" sz="2800" dirty="0" smtClean="0"/>
              <a:t>		 </a:t>
            </a:r>
            <a:r>
              <a:rPr lang="de-DE" sz="2800" dirty="0"/>
              <a:t> </a:t>
            </a:r>
            <a:r>
              <a:rPr lang="de-DE" sz="2800" dirty="0" smtClean="0"/>
              <a:t>  ► &gt;35 (?)</a:t>
            </a:r>
          </a:p>
          <a:p>
            <a:pPr>
              <a:defRPr/>
            </a:pPr>
            <a:r>
              <a:rPr lang="de-DE" sz="2800" dirty="0" err="1" smtClean="0"/>
              <a:t>Annular</a:t>
            </a:r>
            <a:r>
              <a:rPr lang="de-DE" sz="2800" dirty="0" smtClean="0"/>
              <a:t> </a:t>
            </a:r>
            <a:r>
              <a:rPr lang="de-DE" sz="2800" dirty="0" err="1" smtClean="0"/>
              <a:t>diameter</a:t>
            </a:r>
            <a:r>
              <a:rPr lang="de-DE" sz="2800" dirty="0" smtClean="0"/>
              <a:t> (?)</a:t>
            </a:r>
          </a:p>
          <a:p>
            <a:pPr>
              <a:defRPr/>
            </a:pPr>
            <a:endParaRPr lang="de-DE" sz="2800" dirty="0"/>
          </a:p>
          <a:p>
            <a:pPr>
              <a:defRPr/>
            </a:pPr>
            <a:r>
              <a:rPr lang="de-DE" sz="2800" dirty="0" smtClean="0"/>
              <a:t>Intraoperative:		</a:t>
            </a:r>
          </a:p>
          <a:p>
            <a:pPr>
              <a:defRPr/>
            </a:pPr>
            <a:r>
              <a:rPr lang="de-DE" sz="2800" dirty="0" err="1" smtClean="0"/>
              <a:t>Annular</a:t>
            </a:r>
            <a:r>
              <a:rPr lang="de-DE" sz="2800" dirty="0" smtClean="0"/>
              <a:t> </a:t>
            </a:r>
            <a:r>
              <a:rPr lang="de-DE" sz="2800" dirty="0" err="1" smtClean="0"/>
              <a:t>diameter</a:t>
            </a:r>
            <a:r>
              <a:rPr lang="de-DE" sz="2800" dirty="0" smtClean="0"/>
              <a:t> </a:t>
            </a:r>
            <a:r>
              <a:rPr lang="de-DE" sz="2800" dirty="0"/>
              <a:t>(!)	 </a:t>
            </a:r>
            <a:r>
              <a:rPr lang="de-DE" sz="2800" dirty="0" smtClean="0"/>
              <a:t>   ► </a:t>
            </a:r>
            <a:r>
              <a:rPr lang="de-DE" sz="2800" dirty="0"/>
              <a:t>&gt;25 / 28 mm?</a:t>
            </a:r>
          </a:p>
          <a:p>
            <a:pPr>
              <a:defRPr/>
            </a:pPr>
            <a:endParaRPr lang="de-DE" sz="2800" dirty="0"/>
          </a:p>
        </p:txBody>
      </p:sp>
      <p:grpSp>
        <p:nvGrpSpPr>
          <p:cNvPr id="54277" name="Group 27"/>
          <p:cNvGrpSpPr>
            <a:grpSpLocks/>
          </p:cNvGrpSpPr>
          <p:nvPr/>
        </p:nvGrpSpPr>
        <p:grpSpPr bwMode="auto">
          <a:xfrm>
            <a:off x="8343900" y="5521325"/>
            <a:ext cx="800100" cy="1336675"/>
            <a:chOff x="2147" y="576"/>
            <a:chExt cx="845" cy="1194"/>
          </a:xfrm>
        </p:grpSpPr>
        <p:pic>
          <p:nvPicPr>
            <p:cNvPr id="716828" name="Picture 2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60" y="576"/>
              <a:ext cx="832" cy="53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</p:spPr>
        </p:pic>
        <p:grpSp>
          <p:nvGrpSpPr>
            <p:cNvPr id="54279" name="Group 29"/>
            <p:cNvGrpSpPr>
              <a:grpSpLocks/>
            </p:cNvGrpSpPr>
            <p:nvPr/>
          </p:nvGrpSpPr>
          <p:grpSpPr bwMode="auto">
            <a:xfrm>
              <a:off x="2147" y="1186"/>
              <a:ext cx="623" cy="584"/>
              <a:chOff x="-106" y="-17"/>
              <a:chExt cx="623" cy="583"/>
            </a:xfrm>
          </p:grpSpPr>
          <p:sp>
            <p:nvSpPr>
              <p:cNvPr id="54280" name="Rectangle 30"/>
              <p:cNvSpPr>
                <a:spLocks/>
              </p:cNvSpPr>
              <p:nvPr/>
            </p:nvSpPr>
            <p:spPr bwMode="auto">
              <a:xfrm>
                <a:off x="-106" y="21"/>
                <a:ext cx="623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ctr"/>
                <a:r>
                  <a:rPr lang="en-US" sz="2200">
                    <a:latin typeface="Chalkboard Bold" pitchFamily="-16" charset="0"/>
                    <a:ea typeface="ＭＳ Ｐゴシック" pitchFamily="-16" charset="-128"/>
                    <a:sym typeface="Chalkboard Bold" pitchFamily="-16" charset="0"/>
                  </a:rPr>
                  <a:t>THG</a:t>
                </a:r>
              </a:p>
            </p:txBody>
          </p:sp>
          <p:pic>
            <p:nvPicPr>
              <p:cNvPr id="716831" name="Picture 31"/>
              <p:cNvPicPr>
                <a:picLocks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rot="149372">
                <a:off x="135" y="-17"/>
                <a:ext cx="329" cy="58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33675502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M approach uks">
  <a:themeElements>
    <a:clrScheme name="PowerPoint_UKS_mitHintergrund_10_201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3BEE9"/>
      </a:accent1>
      <a:accent2>
        <a:srgbClr val="0F376A"/>
      </a:accent2>
      <a:accent3>
        <a:srgbClr val="FFFFFF"/>
      </a:accent3>
      <a:accent4>
        <a:srgbClr val="000000"/>
      </a:accent4>
      <a:accent5>
        <a:srgbClr val="C8DBF2"/>
      </a:accent5>
      <a:accent6>
        <a:srgbClr val="0C315F"/>
      </a:accent6>
      <a:hlink>
        <a:srgbClr val="D1DBE5"/>
      </a:hlink>
      <a:folHlink>
        <a:srgbClr val="99CC00"/>
      </a:folHlink>
    </a:clrScheme>
    <a:fontScheme name="PowerPoint_UKS_mitHintergrund_10_201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Point_UKS_mitHintergrund_10_201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3BEE9"/>
        </a:accent1>
        <a:accent2>
          <a:srgbClr val="0F376A"/>
        </a:accent2>
        <a:accent3>
          <a:srgbClr val="FFFFFF"/>
        </a:accent3>
        <a:accent4>
          <a:srgbClr val="000000"/>
        </a:accent4>
        <a:accent5>
          <a:srgbClr val="C8DBF2"/>
        </a:accent5>
        <a:accent6>
          <a:srgbClr val="0C315F"/>
        </a:accent6>
        <a:hlink>
          <a:srgbClr val="D1DBE5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HOM approach uks</Template>
  <TotalTime>0</TotalTime>
  <Words>941</Words>
  <Application>Microsoft Office PowerPoint</Application>
  <PresentationFormat>Bildschirmpräsentation (4:3)</PresentationFormat>
  <Paragraphs>498</Paragraphs>
  <Slides>44</Slides>
  <Notes>42</Notes>
  <HiddenSlides>5</HiddenSlides>
  <MMClips>10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44</vt:i4>
      </vt:variant>
    </vt:vector>
  </HeadingPairs>
  <TitlesOfParts>
    <vt:vector size="46" baseType="lpstr">
      <vt:lpstr>HOM approach uks</vt:lpstr>
      <vt:lpstr>Diagramm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eH Measurement Error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Aortic Valve Reconstruction</vt:lpstr>
      <vt:lpstr>Thank you for your attention   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H.J. Schäfers</dc:creator>
  <cp:lastModifiedBy>Theisohn, Frank</cp:lastModifiedBy>
  <cp:revision>25</cp:revision>
  <dcterms:created xsi:type="dcterms:W3CDTF">2013-09-14T12:46:36Z</dcterms:created>
  <dcterms:modified xsi:type="dcterms:W3CDTF">2015-09-17T06:45:12Z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0008008601000000000001024140</vt:lpwstr>
  </property>
</Properties>
</file>